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72" r:id="rId3"/>
    <p:sldMasterId id="2147483660" r:id="rId4"/>
  </p:sldMasterIdLst>
  <p:notesMasterIdLst>
    <p:notesMasterId r:id="rId20"/>
  </p:notesMasterIdLst>
  <p:sldIdLst>
    <p:sldId id="256" r:id="rId5"/>
    <p:sldId id="274" r:id="rId6"/>
    <p:sldId id="259" r:id="rId7"/>
    <p:sldId id="275" r:id="rId8"/>
    <p:sldId id="260" r:id="rId9"/>
    <p:sldId id="261" r:id="rId10"/>
    <p:sldId id="262" r:id="rId11"/>
    <p:sldId id="263" r:id="rId12"/>
    <p:sldId id="268" r:id="rId13"/>
    <p:sldId id="265" r:id="rId14"/>
    <p:sldId id="271" r:id="rId15"/>
    <p:sldId id="273" r:id="rId16"/>
    <p:sldId id="276" r:id="rId17"/>
    <p:sldId id="283" r:id="rId18"/>
    <p:sldId id="284" r:id="rId19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464" y="-10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DC36FF-8533-4238-AD9B-F896F5907F00}" type="doc">
      <dgm:prSet loTypeId="urn:microsoft.com/office/officeart/2005/8/layout/hProcess3" loCatId="process" qsTypeId="urn:microsoft.com/office/officeart/2005/8/quickstyle/3d2" qsCatId="3D" csTypeId="urn:microsoft.com/office/officeart/2005/8/colors/accent1_3" csCatId="accent1" phldr="1"/>
      <dgm:spPr/>
    </dgm:pt>
    <dgm:pt modelId="{8B185325-D956-4945-9E57-B7DCA52E6B68}">
      <dgm:prSet phldrT="[Text]"/>
      <dgm:spPr/>
      <dgm:t>
        <a:bodyPr/>
        <a:lstStyle/>
        <a:p>
          <a:r>
            <a:rPr lang="el-GR" b="1" dirty="0" smtClean="0">
              <a:solidFill>
                <a:srgbClr val="FFC000"/>
              </a:solidFill>
            </a:rPr>
            <a:t>Κρατάμε θέση </a:t>
          </a:r>
          <a:r>
            <a:rPr lang="el-GR" dirty="0" smtClean="0">
              <a:solidFill>
                <a:schemeClr val="bg1"/>
              </a:solidFill>
            </a:rPr>
            <a:t>για 500 φοιτητές </a:t>
          </a:r>
        </a:p>
        <a:p>
          <a:r>
            <a:rPr lang="el-GR" dirty="0" smtClean="0">
              <a:solidFill>
                <a:schemeClr val="bg1"/>
              </a:solidFill>
            </a:rPr>
            <a:t>από όλη τη χώρα</a:t>
          </a:r>
          <a:endParaRPr lang="el-GR" dirty="0">
            <a:solidFill>
              <a:schemeClr val="bg1"/>
            </a:solidFill>
          </a:endParaRPr>
        </a:p>
      </dgm:t>
    </dgm:pt>
    <dgm:pt modelId="{DBD4E6DE-E4E2-4357-BE2C-8F2A2314E3C9}" type="parTrans" cxnId="{7A9FA227-1275-4D7B-9E57-54FAD8D4593C}">
      <dgm:prSet/>
      <dgm:spPr/>
      <dgm:t>
        <a:bodyPr/>
        <a:lstStyle/>
        <a:p>
          <a:endParaRPr lang="el-GR"/>
        </a:p>
      </dgm:t>
    </dgm:pt>
    <dgm:pt modelId="{2C177D77-42B6-48F9-8AF6-5420C9CFE4E9}" type="sibTrans" cxnId="{7A9FA227-1275-4D7B-9E57-54FAD8D4593C}">
      <dgm:prSet/>
      <dgm:spPr/>
      <dgm:t>
        <a:bodyPr/>
        <a:lstStyle/>
        <a:p>
          <a:endParaRPr lang="el-GR"/>
        </a:p>
      </dgm:t>
    </dgm:pt>
    <dgm:pt modelId="{BFB3670D-F36D-43EC-95DF-27FE019BC7B6}" type="pres">
      <dgm:prSet presAssocID="{A0DC36FF-8533-4238-AD9B-F896F5907F00}" presName="Name0" presStyleCnt="0">
        <dgm:presLayoutVars>
          <dgm:dir/>
          <dgm:animLvl val="lvl"/>
          <dgm:resizeHandles val="exact"/>
        </dgm:presLayoutVars>
      </dgm:prSet>
      <dgm:spPr/>
    </dgm:pt>
    <dgm:pt modelId="{AAC3474C-BE97-49DC-9DE3-02FF6AE8FDE3}" type="pres">
      <dgm:prSet presAssocID="{A0DC36FF-8533-4238-AD9B-F896F5907F00}" presName="dummy" presStyleCnt="0"/>
      <dgm:spPr/>
    </dgm:pt>
    <dgm:pt modelId="{56FFB88E-ABB1-4D7B-8B2A-0BC7A8879458}" type="pres">
      <dgm:prSet presAssocID="{A0DC36FF-8533-4238-AD9B-F896F5907F00}" presName="linH" presStyleCnt="0"/>
      <dgm:spPr/>
    </dgm:pt>
    <dgm:pt modelId="{5B7FD2B2-6B03-4A14-B707-C57B444D4D6A}" type="pres">
      <dgm:prSet presAssocID="{A0DC36FF-8533-4238-AD9B-F896F5907F00}" presName="padding1" presStyleCnt="0"/>
      <dgm:spPr/>
    </dgm:pt>
    <dgm:pt modelId="{41177C36-A181-4F81-BA16-3B05E693971B}" type="pres">
      <dgm:prSet presAssocID="{8B185325-D956-4945-9E57-B7DCA52E6B68}" presName="linV" presStyleCnt="0"/>
      <dgm:spPr/>
    </dgm:pt>
    <dgm:pt modelId="{B8632C9F-D4B2-4610-B3AC-442C00B8C577}" type="pres">
      <dgm:prSet presAssocID="{8B185325-D956-4945-9E57-B7DCA52E6B68}" presName="spVertical1" presStyleCnt="0"/>
      <dgm:spPr/>
    </dgm:pt>
    <dgm:pt modelId="{C4EC9C98-13CF-4DDD-B811-85606DA9672B}" type="pres">
      <dgm:prSet presAssocID="{8B185325-D956-4945-9E57-B7DCA52E6B68}" presName="parTx" presStyleLbl="revTx" presStyleIdx="0" presStyleCnt="1" custLinFactNeighborX="-7564" custLinFactNeighborY="664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0135A513-6B59-4FE3-AE87-D8F2E7F6E815}" type="pres">
      <dgm:prSet presAssocID="{8B185325-D956-4945-9E57-B7DCA52E6B68}" presName="spVertical2" presStyleCnt="0"/>
      <dgm:spPr/>
    </dgm:pt>
    <dgm:pt modelId="{F8E0D6CA-C350-46A7-B374-1CDE4FFEA6C2}" type="pres">
      <dgm:prSet presAssocID="{8B185325-D956-4945-9E57-B7DCA52E6B68}" presName="spVertical3" presStyleCnt="0"/>
      <dgm:spPr/>
    </dgm:pt>
    <dgm:pt modelId="{5AFED1BA-91A4-4E2F-9EA3-A3DA836E9EB7}" type="pres">
      <dgm:prSet presAssocID="{A0DC36FF-8533-4238-AD9B-F896F5907F00}" presName="padding2" presStyleCnt="0"/>
      <dgm:spPr/>
    </dgm:pt>
    <dgm:pt modelId="{968C9925-296D-4A95-8A2F-428E4CEF60E1}" type="pres">
      <dgm:prSet presAssocID="{A0DC36FF-8533-4238-AD9B-F896F5907F00}" presName="negArrow" presStyleCnt="0"/>
      <dgm:spPr/>
    </dgm:pt>
    <dgm:pt modelId="{C103B9FF-C28D-47AF-904F-3B443C626560}" type="pres">
      <dgm:prSet presAssocID="{A0DC36FF-8533-4238-AD9B-F896F5907F00}" presName="backgroundArrow" presStyleLbl="node1" presStyleIdx="0" presStyleCnt="1" custLinFactNeighborY="15222"/>
      <dgm:spPr>
        <a:solidFill>
          <a:srgbClr val="002060">
            <a:alpha val="64000"/>
          </a:srgbClr>
        </a:solidFill>
      </dgm:spPr>
    </dgm:pt>
  </dgm:ptLst>
  <dgm:cxnLst>
    <dgm:cxn modelId="{B378CA98-E2BD-43EC-8EB8-35F556424129}" type="presOf" srcId="{8B185325-D956-4945-9E57-B7DCA52E6B68}" destId="{C4EC9C98-13CF-4DDD-B811-85606DA9672B}" srcOrd="0" destOrd="0" presId="urn:microsoft.com/office/officeart/2005/8/layout/hProcess3"/>
    <dgm:cxn modelId="{609E58F1-37F4-4E5C-85E3-C51CEBDDC8BB}" type="presOf" srcId="{A0DC36FF-8533-4238-AD9B-F896F5907F00}" destId="{BFB3670D-F36D-43EC-95DF-27FE019BC7B6}" srcOrd="0" destOrd="0" presId="urn:microsoft.com/office/officeart/2005/8/layout/hProcess3"/>
    <dgm:cxn modelId="{7A9FA227-1275-4D7B-9E57-54FAD8D4593C}" srcId="{A0DC36FF-8533-4238-AD9B-F896F5907F00}" destId="{8B185325-D956-4945-9E57-B7DCA52E6B68}" srcOrd="0" destOrd="0" parTransId="{DBD4E6DE-E4E2-4357-BE2C-8F2A2314E3C9}" sibTransId="{2C177D77-42B6-48F9-8AF6-5420C9CFE4E9}"/>
    <dgm:cxn modelId="{14D938DB-375A-47B9-84C6-A203E43348C3}" type="presParOf" srcId="{BFB3670D-F36D-43EC-95DF-27FE019BC7B6}" destId="{AAC3474C-BE97-49DC-9DE3-02FF6AE8FDE3}" srcOrd="0" destOrd="0" presId="urn:microsoft.com/office/officeart/2005/8/layout/hProcess3"/>
    <dgm:cxn modelId="{48649210-AF65-486A-AC35-62560F3DD1D2}" type="presParOf" srcId="{BFB3670D-F36D-43EC-95DF-27FE019BC7B6}" destId="{56FFB88E-ABB1-4D7B-8B2A-0BC7A8879458}" srcOrd="1" destOrd="0" presId="urn:microsoft.com/office/officeart/2005/8/layout/hProcess3"/>
    <dgm:cxn modelId="{D26698E7-3B6A-4B90-9E26-26775938FD73}" type="presParOf" srcId="{56FFB88E-ABB1-4D7B-8B2A-0BC7A8879458}" destId="{5B7FD2B2-6B03-4A14-B707-C57B444D4D6A}" srcOrd="0" destOrd="0" presId="urn:microsoft.com/office/officeart/2005/8/layout/hProcess3"/>
    <dgm:cxn modelId="{30FF2AA7-45B7-4AB1-BEC0-25FD143DFFD9}" type="presParOf" srcId="{56FFB88E-ABB1-4D7B-8B2A-0BC7A8879458}" destId="{41177C36-A181-4F81-BA16-3B05E693971B}" srcOrd="1" destOrd="0" presId="urn:microsoft.com/office/officeart/2005/8/layout/hProcess3"/>
    <dgm:cxn modelId="{4B93223D-27D7-4BAF-87B1-43CE2A2D57D3}" type="presParOf" srcId="{41177C36-A181-4F81-BA16-3B05E693971B}" destId="{B8632C9F-D4B2-4610-B3AC-442C00B8C577}" srcOrd="0" destOrd="0" presId="urn:microsoft.com/office/officeart/2005/8/layout/hProcess3"/>
    <dgm:cxn modelId="{DDC0D4F5-C8BF-43AC-B7F5-28C021351164}" type="presParOf" srcId="{41177C36-A181-4F81-BA16-3B05E693971B}" destId="{C4EC9C98-13CF-4DDD-B811-85606DA9672B}" srcOrd="1" destOrd="0" presId="urn:microsoft.com/office/officeart/2005/8/layout/hProcess3"/>
    <dgm:cxn modelId="{3AF45021-2F8D-4291-AED1-5655D5A48230}" type="presParOf" srcId="{41177C36-A181-4F81-BA16-3B05E693971B}" destId="{0135A513-6B59-4FE3-AE87-D8F2E7F6E815}" srcOrd="2" destOrd="0" presId="urn:microsoft.com/office/officeart/2005/8/layout/hProcess3"/>
    <dgm:cxn modelId="{739844F9-F159-481B-A1DD-5CF8E25E6505}" type="presParOf" srcId="{41177C36-A181-4F81-BA16-3B05E693971B}" destId="{F8E0D6CA-C350-46A7-B374-1CDE4FFEA6C2}" srcOrd="3" destOrd="0" presId="urn:microsoft.com/office/officeart/2005/8/layout/hProcess3"/>
    <dgm:cxn modelId="{CE3B67F4-0D7B-4F74-9518-A11000A08AC3}" type="presParOf" srcId="{56FFB88E-ABB1-4D7B-8B2A-0BC7A8879458}" destId="{5AFED1BA-91A4-4E2F-9EA3-A3DA836E9EB7}" srcOrd="2" destOrd="0" presId="urn:microsoft.com/office/officeart/2005/8/layout/hProcess3"/>
    <dgm:cxn modelId="{21300876-6D63-4903-B7E9-03BC16EF1EFB}" type="presParOf" srcId="{56FFB88E-ABB1-4D7B-8B2A-0BC7A8879458}" destId="{968C9925-296D-4A95-8A2F-428E4CEF60E1}" srcOrd="3" destOrd="0" presId="urn:microsoft.com/office/officeart/2005/8/layout/hProcess3"/>
    <dgm:cxn modelId="{A50D5318-CF4A-48FE-82B3-B3F12DA69ED1}" type="presParOf" srcId="{56FFB88E-ABB1-4D7B-8B2A-0BC7A8879458}" destId="{C103B9FF-C28D-47AF-904F-3B443C626560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D8F157-A2B0-4753-BAE4-5A36865EEC39}" type="doc">
      <dgm:prSet loTypeId="urn:microsoft.com/office/officeart/2005/8/layout/default#2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20E90682-B69B-4788-B809-DBB3BE9EAF30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l-GR" sz="2000" b="1" dirty="0" smtClean="0"/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l-GR" sz="2000" b="1" dirty="0" smtClean="0"/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l-GR" sz="2000" b="1" dirty="0" smtClean="0"/>
            <a:t>Το οικογενειακό</a:t>
          </a:r>
          <a:r>
            <a:rPr lang="el-GR" sz="2000" dirty="0" smtClean="0"/>
            <a:t> </a:t>
          </a:r>
          <a:r>
            <a:rPr lang="el-GR" sz="2000" b="1" dirty="0" smtClean="0"/>
            <a:t>εισόδημα 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l-GR" sz="1600" dirty="0" smtClean="0"/>
        </a:p>
        <a:p>
          <a:pPr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2000" dirty="0"/>
        </a:p>
      </dgm:t>
    </dgm:pt>
    <dgm:pt modelId="{D20EECBE-2613-4BBD-862C-AC709D8323E1}" type="parTrans" cxnId="{909732CF-16FF-44F2-9935-DE30C63BDE8F}">
      <dgm:prSet/>
      <dgm:spPr/>
      <dgm:t>
        <a:bodyPr/>
        <a:lstStyle/>
        <a:p>
          <a:endParaRPr lang="el-GR" sz="2000"/>
        </a:p>
      </dgm:t>
    </dgm:pt>
    <dgm:pt modelId="{44EDA2DB-2FE4-4BB9-B885-AD7E86F595EA}" type="sibTrans" cxnId="{909732CF-16FF-44F2-9935-DE30C63BDE8F}">
      <dgm:prSet/>
      <dgm:spPr/>
      <dgm:t>
        <a:bodyPr/>
        <a:lstStyle/>
        <a:p>
          <a:endParaRPr lang="el-GR" sz="2000"/>
        </a:p>
      </dgm:t>
    </dgm:pt>
    <dgm:pt modelId="{6A011527-F0EB-469F-82F5-13B63400B355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000" b="1" dirty="0" smtClean="0"/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l-GR" sz="2000" b="1" dirty="0" smtClean="0"/>
            <a:t>Η οικογενειακή κατάσταση</a:t>
          </a:r>
          <a:r>
            <a:rPr lang="el-GR" sz="2000" dirty="0" smtClean="0"/>
            <a:t> </a:t>
          </a:r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2000" dirty="0"/>
        </a:p>
      </dgm:t>
    </dgm:pt>
    <dgm:pt modelId="{634248BD-9BA1-4DBF-A72D-AB14476AC776}" type="parTrans" cxnId="{8A1ACB7A-9B29-451A-832D-29D35FAF3D71}">
      <dgm:prSet/>
      <dgm:spPr/>
      <dgm:t>
        <a:bodyPr/>
        <a:lstStyle/>
        <a:p>
          <a:endParaRPr lang="el-GR" sz="2000"/>
        </a:p>
      </dgm:t>
    </dgm:pt>
    <dgm:pt modelId="{A12CAA79-55B0-495C-BF34-A0DFED0F315C}" type="sibTrans" cxnId="{8A1ACB7A-9B29-451A-832D-29D35FAF3D71}">
      <dgm:prSet/>
      <dgm:spPr/>
      <dgm:t>
        <a:bodyPr/>
        <a:lstStyle/>
        <a:p>
          <a:endParaRPr lang="el-GR" sz="2000"/>
        </a:p>
      </dgm:t>
    </dgm:pt>
    <dgm:pt modelId="{62579F0E-C191-4048-B2C8-21D3C0F39DAF}" type="pres">
      <dgm:prSet presAssocID="{23D8F157-A2B0-4753-BAE4-5A36865EEC3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FA774D6B-B9E4-4675-8D0A-695774E4A5F3}" type="pres">
      <dgm:prSet presAssocID="{20E90682-B69B-4788-B809-DBB3BE9EAF30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F5C6844-D75E-4383-A8E6-DE1FD4DAFE95}" type="pres">
      <dgm:prSet presAssocID="{44EDA2DB-2FE4-4BB9-B885-AD7E86F595EA}" presName="sibTrans" presStyleCnt="0"/>
      <dgm:spPr/>
    </dgm:pt>
    <dgm:pt modelId="{1C294095-27AA-4C51-8C3B-35444C657A91}" type="pres">
      <dgm:prSet presAssocID="{6A011527-F0EB-469F-82F5-13B63400B355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F8E6490F-4B46-4A1F-A45A-5B718F3B3860}" type="presOf" srcId="{20E90682-B69B-4788-B809-DBB3BE9EAF30}" destId="{FA774D6B-B9E4-4675-8D0A-695774E4A5F3}" srcOrd="0" destOrd="0" presId="urn:microsoft.com/office/officeart/2005/8/layout/default#2"/>
    <dgm:cxn modelId="{AD61FC23-69DB-435B-A079-776CA790EBAF}" type="presOf" srcId="{6A011527-F0EB-469F-82F5-13B63400B355}" destId="{1C294095-27AA-4C51-8C3B-35444C657A91}" srcOrd="0" destOrd="0" presId="urn:microsoft.com/office/officeart/2005/8/layout/default#2"/>
    <dgm:cxn modelId="{8A1ACB7A-9B29-451A-832D-29D35FAF3D71}" srcId="{23D8F157-A2B0-4753-BAE4-5A36865EEC39}" destId="{6A011527-F0EB-469F-82F5-13B63400B355}" srcOrd="1" destOrd="0" parTransId="{634248BD-9BA1-4DBF-A72D-AB14476AC776}" sibTransId="{A12CAA79-55B0-495C-BF34-A0DFED0F315C}"/>
    <dgm:cxn modelId="{C6E1CCBB-59C1-4942-96A2-D24695398C40}" type="presOf" srcId="{23D8F157-A2B0-4753-BAE4-5A36865EEC39}" destId="{62579F0E-C191-4048-B2C8-21D3C0F39DAF}" srcOrd="0" destOrd="0" presId="urn:microsoft.com/office/officeart/2005/8/layout/default#2"/>
    <dgm:cxn modelId="{909732CF-16FF-44F2-9935-DE30C63BDE8F}" srcId="{23D8F157-A2B0-4753-BAE4-5A36865EEC39}" destId="{20E90682-B69B-4788-B809-DBB3BE9EAF30}" srcOrd="0" destOrd="0" parTransId="{D20EECBE-2613-4BBD-862C-AC709D8323E1}" sibTransId="{44EDA2DB-2FE4-4BB9-B885-AD7E86F595EA}"/>
    <dgm:cxn modelId="{68F58ECF-7E1B-4B8C-AAFE-951E56495465}" type="presParOf" srcId="{62579F0E-C191-4048-B2C8-21D3C0F39DAF}" destId="{FA774D6B-B9E4-4675-8D0A-695774E4A5F3}" srcOrd="0" destOrd="0" presId="urn:microsoft.com/office/officeart/2005/8/layout/default#2"/>
    <dgm:cxn modelId="{35C958DF-0831-467D-A26D-8FA951905558}" type="presParOf" srcId="{62579F0E-C191-4048-B2C8-21D3C0F39DAF}" destId="{1F5C6844-D75E-4383-A8E6-DE1FD4DAFE95}" srcOrd="1" destOrd="0" presId="urn:microsoft.com/office/officeart/2005/8/layout/default#2"/>
    <dgm:cxn modelId="{617A6E05-DDA4-4B7B-86D1-AC1A07AA77A6}" type="presParOf" srcId="{62579F0E-C191-4048-B2C8-21D3C0F39DAF}" destId="{1C294095-27AA-4C51-8C3B-35444C657A91}" srcOrd="2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3B9FF-C28D-47AF-904F-3B443C626560}">
      <dsp:nvSpPr>
        <dsp:cNvPr id="0" name=""/>
        <dsp:cNvSpPr/>
      </dsp:nvSpPr>
      <dsp:spPr>
        <a:xfrm>
          <a:off x="0" y="1291591"/>
          <a:ext cx="7704856" cy="3015321"/>
        </a:xfrm>
        <a:prstGeom prst="rightArrow">
          <a:avLst/>
        </a:prstGeom>
        <a:solidFill>
          <a:srgbClr val="002060">
            <a:alpha val="64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4EC9C98-13CF-4DDD-B811-85606DA9672B}">
      <dsp:nvSpPr>
        <dsp:cNvPr id="0" name=""/>
        <dsp:cNvSpPr/>
      </dsp:nvSpPr>
      <dsp:spPr>
        <a:xfrm>
          <a:off x="143999" y="2087123"/>
          <a:ext cx="6312865" cy="1507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b="1" kern="1200" dirty="0" smtClean="0">
              <a:solidFill>
                <a:srgbClr val="FFC000"/>
              </a:solidFill>
            </a:rPr>
            <a:t>Κρατάμε θέση </a:t>
          </a:r>
          <a:r>
            <a:rPr lang="el-GR" sz="2800" kern="1200" dirty="0" smtClean="0">
              <a:solidFill>
                <a:schemeClr val="bg1"/>
              </a:solidFill>
            </a:rPr>
            <a:t>για 500 φοιτητές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800" kern="1200" dirty="0" smtClean="0">
              <a:solidFill>
                <a:schemeClr val="bg1"/>
              </a:solidFill>
            </a:rPr>
            <a:t>από όλη τη χώρα</a:t>
          </a:r>
          <a:endParaRPr lang="el-GR" sz="2800" kern="1200" dirty="0">
            <a:solidFill>
              <a:schemeClr val="bg1"/>
            </a:solidFill>
          </a:endParaRPr>
        </a:p>
      </dsp:txBody>
      <dsp:txXfrm>
        <a:off x="143999" y="2087123"/>
        <a:ext cx="6312865" cy="15076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774D6B-B9E4-4675-8D0A-695774E4A5F3}">
      <dsp:nvSpPr>
        <dsp:cNvPr id="0" name=""/>
        <dsp:cNvSpPr/>
      </dsp:nvSpPr>
      <dsp:spPr>
        <a:xfrm>
          <a:off x="682" y="641505"/>
          <a:ext cx="2662180" cy="1597308"/>
        </a:xfrm>
        <a:prstGeom prst="rect">
          <a:avLst/>
        </a:prstGeom>
        <a:solidFill>
          <a:schemeClr val="tx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l-GR" sz="2000" b="1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l-GR" sz="2000" b="1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l-GR" sz="2000" b="1" kern="1200" dirty="0" smtClean="0"/>
            <a:t>Το οικογενειακό</a:t>
          </a:r>
          <a:r>
            <a:rPr lang="el-GR" sz="2000" kern="1200" dirty="0" smtClean="0"/>
            <a:t> </a:t>
          </a:r>
          <a:r>
            <a:rPr lang="el-GR" sz="2000" b="1" kern="1200" dirty="0" smtClean="0"/>
            <a:t>εισόδημα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l-GR" sz="1600" kern="1200" dirty="0" smtClean="0"/>
        </a:p>
        <a:p>
          <a:pPr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2000" kern="1200" dirty="0"/>
        </a:p>
      </dsp:txBody>
      <dsp:txXfrm>
        <a:off x="682" y="641505"/>
        <a:ext cx="2662180" cy="1597308"/>
      </dsp:txXfrm>
    </dsp:sp>
    <dsp:sp modelId="{1C294095-27AA-4C51-8C3B-35444C657A91}">
      <dsp:nvSpPr>
        <dsp:cNvPr id="0" name=""/>
        <dsp:cNvSpPr/>
      </dsp:nvSpPr>
      <dsp:spPr>
        <a:xfrm>
          <a:off x="2929081" y="641505"/>
          <a:ext cx="2662180" cy="1597308"/>
        </a:xfrm>
        <a:prstGeom prst="rect">
          <a:avLst/>
        </a:prstGeom>
        <a:solidFill>
          <a:schemeClr val="tx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000" b="1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l-GR" sz="2000" b="1" kern="1200" dirty="0" smtClean="0"/>
            <a:t>Η οικογενειακή κατάσταση</a:t>
          </a:r>
          <a:r>
            <a:rPr lang="el-GR" sz="2000" kern="1200" dirty="0" smtClean="0"/>
            <a:t> </a:t>
          </a:r>
        </a:p>
        <a:p>
          <a:pPr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2000" kern="1200" dirty="0"/>
        </a:p>
      </dsp:txBody>
      <dsp:txXfrm>
        <a:off x="2929081" y="641505"/>
        <a:ext cx="2662180" cy="15973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AC5C30-3DA0-4498-A0AB-D11256EA12FA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9B0461-FCF9-463D-B0EA-340D7A3BF1B2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96380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290.098	580.196	1.114.875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B0461-FCF9-463D-B0EA-340D7A3BF1B2}" type="slidenum">
              <a:rPr lang="el-GR" smtClean="0"/>
              <a:pPr/>
              <a:t>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97487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B0461-FCF9-463D-B0EA-340D7A3BF1B2}" type="slidenum">
              <a:rPr lang="el-GR" smtClean="0"/>
              <a:pPr/>
              <a:t>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54861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B0461-FCF9-463D-B0EA-340D7A3BF1B2}" type="slidenum">
              <a:rPr lang="el-GR" smtClean="0"/>
              <a:pPr/>
              <a:t>10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48483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3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8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8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8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469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310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9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8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8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8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8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7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0920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500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75" indent="0">
              <a:buNone/>
              <a:defRPr sz="2000" b="1"/>
            </a:lvl2pPr>
            <a:lvl3pPr marL="913948" indent="0">
              <a:buNone/>
              <a:defRPr sz="1800" b="1"/>
            </a:lvl3pPr>
            <a:lvl4pPr marL="1370921" indent="0">
              <a:buNone/>
              <a:defRPr sz="1600" b="1"/>
            </a:lvl4pPr>
            <a:lvl5pPr marL="1827896" indent="0">
              <a:buNone/>
              <a:defRPr sz="1600" b="1"/>
            </a:lvl5pPr>
            <a:lvl6pPr marL="2284869" indent="0">
              <a:buNone/>
              <a:defRPr sz="1600" b="1"/>
            </a:lvl6pPr>
            <a:lvl7pPr marL="2741844" indent="0">
              <a:buNone/>
              <a:defRPr sz="1600" b="1"/>
            </a:lvl7pPr>
            <a:lvl8pPr marL="3198817" indent="0">
              <a:buNone/>
              <a:defRPr sz="1600" b="1"/>
            </a:lvl8pPr>
            <a:lvl9pPr marL="365579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9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75" indent="0">
              <a:buNone/>
              <a:defRPr sz="2000" b="1"/>
            </a:lvl2pPr>
            <a:lvl3pPr marL="913948" indent="0">
              <a:buNone/>
              <a:defRPr sz="1800" b="1"/>
            </a:lvl3pPr>
            <a:lvl4pPr marL="1370921" indent="0">
              <a:buNone/>
              <a:defRPr sz="1600" b="1"/>
            </a:lvl4pPr>
            <a:lvl5pPr marL="1827896" indent="0">
              <a:buNone/>
              <a:defRPr sz="1600" b="1"/>
            </a:lvl5pPr>
            <a:lvl6pPr marL="2284869" indent="0">
              <a:buNone/>
              <a:defRPr sz="1600" b="1"/>
            </a:lvl6pPr>
            <a:lvl7pPr marL="2741844" indent="0">
              <a:buNone/>
              <a:defRPr sz="1600" b="1"/>
            </a:lvl7pPr>
            <a:lvl8pPr marL="3198817" indent="0">
              <a:buNone/>
              <a:defRPr sz="1600" b="1"/>
            </a:lvl8pPr>
            <a:lvl9pPr marL="3655792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9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994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448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311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4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75" indent="0">
              <a:buNone/>
              <a:defRPr sz="1200"/>
            </a:lvl2pPr>
            <a:lvl3pPr marL="913948" indent="0">
              <a:buNone/>
              <a:defRPr sz="1000"/>
            </a:lvl3pPr>
            <a:lvl4pPr marL="1370921" indent="0">
              <a:buNone/>
              <a:defRPr sz="900"/>
            </a:lvl4pPr>
            <a:lvl5pPr marL="1827896" indent="0">
              <a:buNone/>
              <a:defRPr sz="900"/>
            </a:lvl5pPr>
            <a:lvl6pPr marL="2284869" indent="0">
              <a:buNone/>
              <a:defRPr sz="900"/>
            </a:lvl6pPr>
            <a:lvl7pPr marL="2741844" indent="0">
              <a:buNone/>
              <a:defRPr sz="900"/>
            </a:lvl7pPr>
            <a:lvl8pPr marL="3198817" indent="0">
              <a:buNone/>
              <a:defRPr sz="900"/>
            </a:lvl8pPr>
            <a:lvl9pPr marL="365579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26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7" name="Picture 6" descr="InsideWhit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96536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75" indent="0">
              <a:buNone/>
              <a:defRPr sz="2800"/>
            </a:lvl2pPr>
            <a:lvl3pPr marL="913948" indent="0">
              <a:buNone/>
              <a:defRPr sz="2400"/>
            </a:lvl3pPr>
            <a:lvl4pPr marL="1370921" indent="0">
              <a:buNone/>
              <a:defRPr sz="2000"/>
            </a:lvl4pPr>
            <a:lvl5pPr marL="1827896" indent="0">
              <a:buNone/>
              <a:defRPr sz="2000"/>
            </a:lvl5pPr>
            <a:lvl6pPr marL="2284869" indent="0">
              <a:buNone/>
              <a:defRPr sz="2000"/>
            </a:lvl6pPr>
            <a:lvl7pPr marL="2741844" indent="0">
              <a:buNone/>
              <a:defRPr sz="2000"/>
            </a:lvl7pPr>
            <a:lvl8pPr marL="3198817" indent="0">
              <a:buNone/>
              <a:defRPr sz="2000"/>
            </a:lvl8pPr>
            <a:lvl9pPr marL="365579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75" indent="0">
              <a:buNone/>
              <a:defRPr sz="1200"/>
            </a:lvl2pPr>
            <a:lvl3pPr marL="913948" indent="0">
              <a:buNone/>
              <a:defRPr sz="1000"/>
            </a:lvl3pPr>
            <a:lvl4pPr marL="1370921" indent="0">
              <a:buNone/>
              <a:defRPr sz="900"/>
            </a:lvl4pPr>
            <a:lvl5pPr marL="1827896" indent="0">
              <a:buNone/>
              <a:defRPr sz="900"/>
            </a:lvl5pPr>
            <a:lvl6pPr marL="2284869" indent="0">
              <a:buNone/>
              <a:defRPr sz="900"/>
            </a:lvl6pPr>
            <a:lvl7pPr marL="2741844" indent="0">
              <a:buNone/>
              <a:defRPr sz="900"/>
            </a:lvl7pPr>
            <a:lvl8pPr marL="3198817" indent="0">
              <a:buNone/>
              <a:defRPr sz="900"/>
            </a:lvl8pPr>
            <a:lvl9pPr marL="3655792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20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634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2" y="274643"/>
            <a:ext cx="6019800" cy="58515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562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3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4694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3102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1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1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2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2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0920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5001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2" indent="0">
              <a:buNone/>
              <a:defRPr sz="2000" b="1"/>
            </a:lvl2pPr>
            <a:lvl3pPr marL="914061" indent="0">
              <a:buNone/>
              <a:defRPr sz="1800" b="1"/>
            </a:lvl3pPr>
            <a:lvl4pPr marL="1371091" indent="0">
              <a:buNone/>
              <a:defRPr sz="1600" b="1"/>
            </a:lvl4pPr>
            <a:lvl5pPr marL="1828122" indent="0">
              <a:buNone/>
              <a:defRPr sz="1600" b="1"/>
            </a:lvl5pPr>
            <a:lvl6pPr marL="2285151" indent="0">
              <a:buNone/>
              <a:defRPr sz="1600" b="1"/>
            </a:lvl6pPr>
            <a:lvl7pPr marL="2742183" indent="0">
              <a:buNone/>
              <a:defRPr sz="1600" b="1"/>
            </a:lvl7pPr>
            <a:lvl8pPr marL="3199213" indent="0">
              <a:buNone/>
              <a:defRPr sz="1600" b="1"/>
            </a:lvl8pPr>
            <a:lvl9pPr marL="365624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9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2" indent="0">
              <a:buNone/>
              <a:defRPr sz="2000" b="1"/>
            </a:lvl2pPr>
            <a:lvl3pPr marL="914061" indent="0">
              <a:buNone/>
              <a:defRPr sz="1800" b="1"/>
            </a:lvl3pPr>
            <a:lvl4pPr marL="1371091" indent="0">
              <a:buNone/>
              <a:defRPr sz="1600" b="1"/>
            </a:lvl4pPr>
            <a:lvl5pPr marL="1828122" indent="0">
              <a:buNone/>
              <a:defRPr sz="1600" b="1"/>
            </a:lvl5pPr>
            <a:lvl6pPr marL="2285151" indent="0">
              <a:buNone/>
              <a:defRPr sz="1600" b="1"/>
            </a:lvl6pPr>
            <a:lvl7pPr marL="2742183" indent="0">
              <a:buNone/>
              <a:defRPr sz="1600" b="1"/>
            </a:lvl7pPr>
            <a:lvl8pPr marL="3199213" indent="0">
              <a:buNone/>
              <a:defRPr sz="1600" b="1"/>
            </a:lvl8pPr>
            <a:lvl9pPr marL="365624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9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9941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448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311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7" name="Picture 6" descr="InsideBlu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3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32" indent="0">
              <a:buNone/>
              <a:defRPr sz="1200"/>
            </a:lvl2pPr>
            <a:lvl3pPr marL="914061" indent="0">
              <a:buNone/>
              <a:defRPr sz="1000"/>
            </a:lvl3pPr>
            <a:lvl4pPr marL="1371091" indent="0">
              <a:buNone/>
              <a:defRPr sz="900"/>
            </a:lvl4pPr>
            <a:lvl5pPr marL="1828122" indent="0">
              <a:buNone/>
              <a:defRPr sz="900"/>
            </a:lvl5pPr>
            <a:lvl6pPr marL="2285151" indent="0">
              <a:buNone/>
              <a:defRPr sz="900"/>
            </a:lvl6pPr>
            <a:lvl7pPr marL="2742183" indent="0">
              <a:buNone/>
              <a:defRPr sz="900"/>
            </a:lvl7pPr>
            <a:lvl8pPr marL="3199213" indent="0">
              <a:buNone/>
              <a:defRPr sz="900"/>
            </a:lvl8pPr>
            <a:lvl9pPr marL="365624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2689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32" indent="0">
              <a:buNone/>
              <a:defRPr sz="2800"/>
            </a:lvl2pPr>
            <a:lvl3pPr marL="914061" indent="0">
              <a:buNone/>
              <a:defRPr sz="2400"/>
            </a:lvl3pPr>
            <a:lvl4pPr marL="1371091" indent="0">
              <a:buNone/>
              <a:defRPr sz="2000"/>
            </a:lvl4pPr>
            <a:lvl5pPr marL="1828122" indent="0">
              <a:buNone/>
              <a:defRPr sz="2000"/>
            </a:lvl5pPr>
            <a:lvl6pPr marL="2285151" indent="0">
              <a:buNone/>
              <a:defRPr sz="2000"/>
            </a:lvl6pPr>
            <a:lvl7pPr marL="2742183" indent="0">
              <a:buNone/>
              <a:defRPr sz="2000"/>
            </a:lvl7pPr>
            <a:lvl8pPr marL="3199213" indent="0">
              <a:buNone/>
              <a:defRPr sz="2000"/>
            </a:lvl8pPr>
            <a:lvl9pPr marL="3656244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32" indent="0">
              <a:buNone/>
              <a:defRPr sz="1200"/>
            </a:lvl2pPr>
            <a:lvl3pPr marL="914061" indent="0">
              <a:buNone/>
              <a:defRPr sz="1000"/>
            </a:lvl3pPr>
            <a:lvl4pPr marL="1371091" indent="0">
              <a:buNone/>
              <a:defRPr sz="900"/>
            </a:lvl4pPr>
            <a:lvl5pPr marL="1828122" indent="0">
              <a:buNone/>
              <a:defRPr sz="900"/>
            </a:lvl5pPr>
            <a:lvl6pPr marL="2285151" indent="0">
              <a:buNone/>
              <a:defRPr sz="900"/>
            </a:lvl6pPr>
            <a:lvl7pPr marL="2742183" indent="0">
              <a:buNone/>
              <a:defRPr sz="900"/>
            </a:lvl7pPr>
            <a:lvl8pPr marL="3199213" indent="0">
              <a:buNone/>
              <a:defRPr sz="900"/>
            </a:lvl8pPr>
            <a:lvl9pPr marL="3656244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20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634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2" y="274642"/>
            <a:ext cx="6019800" cy="58515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56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2" y="3886201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4694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3102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6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0920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5001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8" indent="0">
              <a:buNone/>
              <a:defRPr sz="2000" b="1"/>
            </a:lvl2pPr>
            <a:lvl3pPr marL="914174" indent="0">
              <a:buNone/>
              <a:defRPr sz="1800" b="1"/>
            </a:lvl3pPr>
            <a:lvl4pPr marL="1371261" indent="0">
              <a:buNone/>
              <a:defRPr sz="1600" b="1"/>
            </a:lvl4pPr>
            <a:lvl5pPr marL="1828348" indent="0">
              <a:buNone/>
              <a:defRPr sz="1600" b="1"/>
            </a:lvl5pPr>
            <a:lvl6pPr marL="2285434" indent="0">
              <a:buNone/>
              <a:defRPr sz="1600" b="1"/>
            </a:lvl6pPr>
            <a:lvl7pPr marL="2742522" indent="0">
              <a:buNone/>
              <a:defRPr sz="1600" b="1"/>
            </a:lvl7pPr>
            <a:lvl8pPr marL="3199609" indent="0">
              <a:buNone/>
              <a:defRPr sz="1600" b="1"/>
            </a:lvl8pPr>
            <a:lvl9pPr marL="365669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8" indent="0">
              <a:buNone/>
              <a:defRPr sz="2000" b="1"/>
            </a:lvl2pPr>
            <a:lvl3pPr marL="914174" indent="0">
              <a:buNone/>
              <a:defRPr sz="1800" b="1"/>
            </a:lvl3pPr>
            <a:lvl4pPr marL="1371261" indent="0">
              <a:buNone/>
              <a:defRPr sz="1600" b="1"/>
            </a:lvl4pPr>
            <a:lvl5pPr marL="1828348" indent="0">
              <a:buNone/>
              <a:defRPr sz="1600" b="1"/>
            </a:lvl5pPr>
            <a:lvl6pPr marL="2285434" indent="0">
              <a:buNone/>
              <a:defRPr sz="1600" b="1"/>
            </a:lvl6pPr>
            <a:lvl7pPr marL="2742522" indent="0">
              <a:buNone/>
              <a:defRPr sz="1600" b="1"/>
            </a:lvl7pPr>
            <a:lvl8pPr marL="3199609" indent="0">
              <a:buNone/>
              <a:defRPr sz="1600" b="1"/>
            </a:lvl8pPr>
            <a:lvl9pPr marL="365669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8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9941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448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3116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8" indent="0">
              <a:buNone/>
              <a:defRPr sz="1200"/>
            </a:lvl2pPr>
            <a:lvl3pPr marL="914174" indent="0">
              <a:buNone/>
              <a:defRPr sz="1000"/>
            </a:lvl3pPr>
            <a:lvl4pPr marL="1371261" indent="0">
              <a:buNone/>
              <a:defRPr sz="900"/>
            </a:lvl4pPr>
            <a:lvl5pPr marL="1828348" indent="0">
              <a:buNone/>
              <a:defRPr sz="900"/>
            </a:lvl5pPr>
            <a:lvl6pPr marL="2285434" indent="0">
              <a:buNone/>
              <a:defRPr sz="900"/>
            </a:lvl6pPr>
            <a:lvl7pPr marL="2742522" indent="0">
              <a:buNone/>
              <a:defRPr sz="900"/>
            </a:lvl7pPr>
            <a:lvl8pPr marL="3199609" indent="0">
              <a:buNone/>
              <a:defRPr sz="900"/>
            </a:lvl8pPr>
            <a:lvl9pPr marL="3656696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2689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8" indent="0">
              <a:buNone/>
              <a:defRPr sz="2800"/>
            </a:lvl2pPr>
            <a:lvl3pPr marL="914174" indent="0">
              <a:buNone/>
              <a:defRPr sz="2400"/>
            </a:lvl3pPr>
            <a:lvl4pPr marL="1371261" indent="0">
              <a:buNone/>
              <a:defRPr sz="2000"/>
            </a:lvl4pPr>
            <a:lvl5pPr marL="1828348" indent="0">
              <a:buNone/>
              <a:defRPr sz="2000"/>
            </a:lvl5pPr>
            <a:lvl6pPr marL="2285434" indent="0">
              <a:buNone/>
              <a:defRPr sz="2000"/>
            </a:lvl6pPr>
            <a:lvl7pPr marL="2742522" indent="0">
              <a:buNone/>
              <a:defRPr sz="2000"/>
            </a:lvl7pPr>
            <a:lvl8pPr marL="3199609" indent="0">
              <a:buNone/>
              <a:defRPr sz="2000"/>
            </a:lvl8pPr>
            <a:lvl9pPr marL="365669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8" indent="0">
              <a:buNone/>
              <a:defRPr sz="1200"/>
            </a:lvl2pPr>
            <a:lvl3pPr marL="914174" indent="0">
              <a:buNone/>
              <a:defRPr sz="1000"/>
            </a:lvl3pPr>
            <a:lvl4pPr marL="1371261" indent="0">
              <a:buNone/>
              <a:defRPr sz="900"/>
            </a:lvl4pPr>
            <a:lvl5pPr marL="1828348" indent="0">
              <a:buNone/>
              <a:defRPr sz="900"/>
            </a:lvl5pPr>
            <a:lvl6pPr marL="2285434" indent="0">
              <a:buNone/>
              <a:defRPr sz="900"/>
            </a:lvl6pPr>
            <a:lvl7pPr marL="2742522" indent="0">
              <a:buNone/>
              <a:defRPr sz="900"/>
            </a:lvl7pPr>
            <a:lvl8pPr marL="3199609" indent="0">
              <a:buNone/>
              <a:defRPr sz="900"/>
            </a:lvl8pPr>
            <a:lvl9pPr marL="3656696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20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634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2" y="274641"/>
            <a:ext cx="6019800" cy="58515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556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8936C-F6FE-4428-8592-93F1BD708770}" type="datetimeFigureOut">
              <a:rPr lang="el-GR" smtClean="0"/>
              <a:pPr/>
              <a:t>20/3/2014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167FA-CC37-4CC8-A61A-585B4000B151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8" name="Picture 7" descr="Cover.jp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1"/>
            <a:ext cx="8229600" cy="1143000"/>
          </a:xfrm>
          <a:prstGeom prst="rect">
            <a:avLst/>
          </a:prstGeom>
        </p:spPr>
        <p:txBody>
          <a:bodyPr vert="horz" lIns="91406" tIns="45703" rIns="91406" bIns="45703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06" tIns="45703" rIns="91406" bIns="4570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06" tIns="45703" rIns="91406" bIns="4570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3" y="6356351"/>
            <a:ext cx="2895600" cy="365125"/>
          </a:xfrm>
          <a:prstGeom prst="rect">
            <a:avLst/>
          </a:prstGeom>
        </p:spPr>
        <p:txBody>
          <a:bodyPr vert="horz" lIns="91406" tIns="45703" rIns="91406" bIns="4570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06" tIns="45703" rIns="91406" bIns="4570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9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03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71" indent="-342771" algn="l" defTabSz="45703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75" indent="-285645" algn="l" defTabSz="45703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77" indent="-228514" algn="l" defTabSz="45703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06" indent="-228514" algn="l" defTabSz="45703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37" indent="-228514" algn="l" defTabSz="45703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667" indent="-228514" algn="l" defTabSz="4570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98" indent="-228514" algn="l" defTabSz="4570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28" indent="-228514" algn="l" defTabSz="4570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759" indent="-228514" algn="l" defTabSz="4570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457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1" algn="l" defTabSz="457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1" algn="l" defTabSz="457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22" algn="l" defTabSz="457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51" algn="l" defTabSz="457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83" algn="l" defTabSz="457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13" algn="l" defTabSz="457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44" algn="l" defTabSz="457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</p:spPr>
        <p:txBody>
          <a:bodyPr vert="horz" lIns="91417" tIns="45709" rIns="91417" bIns="457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17" tIns="45709" rIns="91417" bIns="457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17" tIns="45709" rIns="91417" bIns="4570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6356351"/>
            <a:ext cx="2895600" cy="365125"/>
          </a:xfrm>
          <a:prstGeom prst="rect">
            <a:avLst/>
          </a:prstGeom>
        </p:spPr>
        <p:txBody>
          <a:bodyPr vert="horz" lIns="91417" tIns="45709" rIns="91417" bIns="4570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17" tIns="45709" rIns="91417" bIns="4570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9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5708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14" indent="-342814" algn="l" defTabSz="457088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67" indent="-285680" algn="l" defTabSz="457088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8" indent="-228543" algn="l" defTabSz="45708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4" indent="-228543" algn="l" defTabSz="457088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92" indent="-228543" algn="l" defTabSz="457088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8" indent="-228543" algn="l" defTabSz="45708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65" indent="-228543" algn="l" defTabSz="45708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52" indent="-228543" algn="l" defTabSz="45708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39" indent="-228543" algn="l" defTabSz="45708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8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4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61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8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34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22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9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96" algn="l" defTabSz="4570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28" tIns="45715" rIns="91428" bIns="4571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28" tIns="45715" rIns="91428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28" tIns="45715" rIns="91428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2C0B2-1DB8-8749-A16C-700DC9CDE03E}" type="datetimeFigureOut">
              <a:rPr lang="en-US" smtClean="0"/>
              <a:pPr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28" tIns="45715" rIns="91428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28" tIns="45715" rIns="91428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10AB8-01DB-1241-99FF-3AAA73993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99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14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7" indent="-342857" algn="l" defTabSz="45714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8" indent="-285715" algn="l" defTabSz="457144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9" indent="-228571" algn="l" defTabSz="457144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2" indent="-228571" algn="l" defTabSz="457144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6" indent="-228571" algn="l" defTabSz="457144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9" indent="-228571" algn="l" defTabSz="45714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3" indent="-228571" algn="l" defTabSz="45714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6" indent="-228571" algn="l" defTabSz="45714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9" indent="-228571" algn="l" defTabSz="45714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4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7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1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7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1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4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8" algn="l" defTabSz="4571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4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116632"/>
            <a:ext cx="25922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1565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l-GR" b="1" dirty="0">
                <a:solidFill>
                  <a:srgbClr val="002060"/>
                </a:solidFill>
              </a:rPr>
              <a:t>Α</a:t>
            </a:r>
            <a:r>
              <a:rPr lang="el-GR" b="1" dirty="0" smtClean="0">
                <a:solidFill>
                  <a:srgbClr val="002060"/>
                </a:solidFill>
              </a:rPr>
              <a:t>γκαλιάζουμε τις άγονες γραμμές</a:t>
            </a:r>
            <a:r>
              <a:rPr lang="el-GR" sz="3600" dirty="0" smtClean="0">
                <a:solidFill>
                  <a:srgbClr val="002060"/>
                </a:solidFill>
              </a:rPr>
              <a:t/>
            </a:r>
            <a:br>
              <a:rPr lang="el-GR" sz="3600" dirty="0" smtClean="0">
                <a:solidFill>
                  <a:srgbClr val="002060"/>
                </a:solidFill>
              </a:rPr>
            </a:br>
            <a:r>
              <a:rPr lang="el-GR" sz="1800" i="1" dirty="0" smtClean="0">
                <a:solidFill>
                  <a:schemeClr val="bg1">
                    <a:lumMod val="50000"/>
                  </a:schemeClr>
                </a:solidFill>
              </a:rPr>
              <a:t>Αστυπάλαια, Ζάκυνθος, Ικαρία, Κάλυμνος, Κάρπαθος, Καστελόριζο, Κάσος, Κύθηρα, Λέρος, Μήλος, Νάξος, Πάρος, Σκιάθος, Σκύρος, Σύρος </a:t>
            </a:r>
            <a:r>
              <a:rPr lang="el-GR" sz="1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l-GR" sz="1800" dirty="0" smtClean="0">
                <a:solidFill>
                  <a:schemeClr val="bg1">
                    <a:lumMod val="50000"/>
                  </a:schemeClr>
                </a:solidFill>
              </a:rPr>
            </a:br>
            <a:endParaRPr lang="el-GR" sz="3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2682260"/>
            <a:ext cx="891839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dirty="0" smtClean="0">
                <a:solidFill>
                  <a:srgbClr val="002060"/>
                </a:solidFill>
              </a:rPr>
              <a:t>Μεταφέρουμε δωρεάν </a:t>
            </a:r>
            <a:r>
              <a:rPr lang="el-GR" sz="2800" b="1" dirty="0" smtClean="0">
                <a:solidFill>
                  <a:srgbClr val="002060"/>
                </a:solidFill>
              </a:rPr>
              <a:t>200 φοιτητές από τα νησιά άγονων γραμμών </a:t>
            </a:r>
            <a:r>
              <a:rPr lang="el-GR" sz="2800" dirty="0" smtClean="0">
                <a:solidFill>
                  <a:srgbClr val="002060"/>
                </a:solidFill>
              </a:rPr>
              <a:t>για </a:t>
            </a:r>
            <a:r>
              <a:rPr lang="el-GR" sz="2800" dirty="0">
                <a:solidFill>
                  <a:srgbClr val="002060"/>
                </a:solidFill>
              </a:rPr>
              <a:t>όλη τη διάρκεια των σπουδών τους </a:t>
            </a:r>
          </a:p>
          <a:p>
            <a:pPr algn="ctr"/>
            <a:endParaRPr lang="el-GR" sz="2100" i="1" dirty="0" smtClean="0">
              <a:solidFill>
                <a:srgbClr val="002060"/>
              </a:solidFill>
            </a:endParaRPr>
          </a:p>
          <a:p>
            <a:pPr algn="ctr"/>
            <a:r>
              <a:rPr lang="el-GR" sz="2100" i="1" dirty="0" smtClean="0">
                <a:solidFill>
                  <a:srgbClr val="002060"/>
                </a:solidFill>
              </a:rPr>
              <a:t>100 φοιτητές κάθε χρόνο</a:t>
            </a:r>
            <a:r>
              <a:rPr lang="en-US" sz="2100" i="1" dirty="0" smtClean="0">
                <a:solidFill>
                  <a:srgbClr val="002060"/>
                </a:solidFill>
              </a:rPr>
              <a:t>:</a:t>
            </a:r>
            <a:endParaRPr lang="el-GR" sz="2100" i="1" dirty="0" smtClean="0">
              <a:solidFill>
                <a:srgbClr val="00206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49442" y="4309358"/>
            <a:ext cx="8820472" cy="142389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Rectangle 5"/>
          <p:cNvSpPr/>
          <p:nvPr/>
        </p:nvSpPr>
        <p:spPr>
          <a:xfrm>
            <a:off x="739606" y="4149080"/>
            <a:ext cx="813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200" dirty="0" smtClean="0">
                <a:solidFill>
                  <a:srgbClr val="002060"/>
                </a:solidFill>
              </a:rPr>
              <a:t> </a:t>
            </a:r>
          </a:p>
          <a:p>
            <a:pPr algn="ctr">
              <a:buFont typeface="Wingdings" pitchFamily="2" charset="2"/>
              <a:buChar char="ü"/>
            </a:pPr>
            <a:r>
              <a:rPr lang="el-GR" sz="2200" dirty="0" smtClean="0">
                <a:solidFill>
                  <a:srgbClr val="002060"/>
                </a:solidFill>
              </a:rPr>
              <a:t>  </a:t>
            </a:r>
            <a:r>
              <a:rPr lang="en-US" sz="2200" dirty="0" smtClean="0">
                <a:solidFill>
                  <a:srgbClr val="002060"/>
                </a:solidFill>
              </a:rPr>
              <a:t>N</a:t>
            </a:r>
            <a:r>
              <a:rPr lang="el-GR" sz="2200" dirty="0" err="1" smtClean="0">
                <a:solidFill>
                  <a:srgbClr val="002060"/>
                </a:solidFill>
              </a:rPr>
              <a:t>εοεισαχθέντες</a:t>
            </a:r>
            <a:r>
              <a:rPr lang="el-GR" sz="2200" dirty="0" smtClean="0">
                <a:solidFill>
                  <a:srgbClr val="002060"/>
                </a:solidFill>
              </a:rPr>
              <a:t> σε τμήμα ΑΕΙ</a:t>
            </a:r>
          </a:p>
          <a:p>
            <a:pPr lvl="0" algn="ctr">
              <a:buFont typeface="Wingdings" pitchFamily="2" charset="2"/>
              <a:buChar char="ü"/>
            </a:pPr>
            <a:r>
              <a:rPr lang="el-GR" sz="2200" dirty="0" smtClean="0">
                <a:solidFill>
                  <a:srgbClr val="002060"/>
                </a:solidFill>
              </a:rPr>
              <a:t> Κάτοικοι νησιών  των άγονων γραμμών που καλύπτουν η       </a:t>
            </a:r>
            <a:r>
              <a:rPr lang="en-US" sz="2400" dirty="0" smtClean="0">
                <a:solidFill>
                  <a:srgbClr val="002060"/>
                </a:solidFill>
              </a:rPr>
              <a:t>AEGEAN </a:t>
            </a:r>
            <a:r>
              <a:rPr lang="el-GR" sz="2200" dirty="0" smtClean="0">
                <a:solidFill>
                  <a:srgbClr val="002060"/>
                </a:solidFill>
              </a:rPr>
              <a:t>και η </a:t>
            </a:r>
            <a:r>
              <a:rPr lang="en-GB" sz="2200" dirty="0" smtClean="0">
                <a:solidFill>
                  <a:srgbClr val="002060"/>
                </a:solidFill>
              </a:rPr>
              <a:t>Olympic </a:t>
            </a:r>
            <a:r>
              <a:rPr lang="en-US" sz="2200" dirty="0" smtClean="0">
                <a:solidFill>
                  <a:srgbClr val="002060"/>
                </a:solidFill>
              </a:rPr>
              <a:t>Air</a:t>
            </a:r>
            <a:endParaRPr lang="el-GR" sz="2200" dirty="0" smtClean="0">
              <a:solidFill>
                <a:srgbClr val="00206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83568" y="3789040"/>
            <a:ext cx="7992888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" descr="OAlogo_slogan_jpeg.jpg"/>
          <p:cNvPicPr>
            <a:picLocks noChangeAspect="1"/>
          </p:cNvPicPr>
          <p:nvPr/>
        </p:nvPicPr>
        <p:blipFill>
          <a:blip r:embed="rId3" cstate="print"/>
          <a:srcRect r="13441" b="20679"/>
          <a:stretch>
            <a:fillRect/>
          </a:stretch>
        </p:blipFill>
        <p:spPr bwMode="auto">
          <a:xfrm>
            <a:off x="827584" y="6165304"/>
            <a:ext cx="2160240" cy="61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untitled.png"/>
          <p:cNvPicPr>
            <a:picLocks noChangeAspect="1"/>
          </p:cNvPicPr>
          <p:nvPr/>
        </p:nvPicPr>
        <p:blipFill>
          <a:blip r:embed="rId4" cstate="print"/>
          <a:srcRect b="3008"/>
          <a:stretch>
            <a:fillRect/>
          </a:stretch>
        </p:blipFill>
        <p:spPr bwMode="auto">
          <a:xfrm>
            <a:off x="6814991" y="5975108"/>
            <a:ext cx="2304256" cy="882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1143000"/>
          </a:xfrm>
        </p:spPr>
        <p:txBody>
          <a:bodyPr>
            <a:normAutofit/>
          </a:bodyPr>
          <a:lstStyle/>
          <a:p>
            <a:r>
              <a:rPr lang="el-GR" sz="4000" b="1" dirty="0" smtClean="0">
                <a:solidFill>
                  <a:srgbClr val="002060"/>
                </a:solidFill>
              </a:rPr>
              <a:t>Στηρίζουμε όλη την Ελλάδα</a:t>
            </a:r>
            <a:endParaRPr lang="el-GR" sz="4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343065"/>
            <a:ext cx="9468544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800">
                <a:solidFill>
                  <a:srgbClr val="002060"/>
                </a:solidFill>
              </a:defRPr>
            </a:lvl1pPr>
          </a:lstStyle>
          <a:p>
            <a:r>
              <a:rPr lang="el-GR" dirty="0"/>
              <a:t>Μεταφέρουμε </a:t>
            </a:r>
            <a:r>
              <a:rPr lang="el-GR" b="1" dirty="0"/>
              <a:t>300 ακόμα φοιτητές από την υπόλοιπη Ελλάδα</a:t>
            </a:r>
            <a:r>
              <a:rPr lang="el-GR" dirty="0"/>
              <a:t> για όλη τη διάρκεια των σπουδών τους </a:t>
            </a:r>
          </a:p>
          <a:p>
            <a:endParaRPr lang="en-US" sz="2100" i="1" dirty="0"/>
          </a:p>
          <a:p>
            <a:r>
              <a:rPr lang="el-GR" sz="2100" i="1" dirty="0" smtClean="0"/>
              <a:t>150 φοιτητές κάθε χρόνο</a:t>
            </a:r>
            <a:r>
              <a:rPr lang="en-US" sz="2100" i="1" dirty="0" smtClean="0"/>
              <a:t>:</a:t>
            </a:r>
            <a:endParaRPr lang="el-GR" sz="2100" i="1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  <a:p>
            <a:endParaRPr lang="el-GR" dirty="0"/>
          </a:p>
        </p:txBody>
      </p:sp>
      <p:sp>
        <p:nvSpPr>
          <p:cNvPr id="5" name="Rounded Rectangle 4"/>
          <p:cNvSpPr/>
          <p:nvPr/>
        </p:nvSpPr>
        <p:spPr>
          <a:xfrm>
            <a:off x="372997" y="4069526"/>
            <a:ext cx="8820472" cy="159172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3568" y="3876143"/>
            <a:ext cx="813690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l-GR" sz="20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l-GR" sz="2200" dirty="0" smtClean="0">
                <a:solidFill>
                  <a:srgbClr val="002060"/>
                </a:solidFill>
              </a:rPr>
              <a:t>  Νεοεισαχθέντες σε τμήμα ΑΕΙ</a:t>
            </a:r>
          </a:p>
          <a:p>
            <a:pPr lvl="0">
              <a:buFont typeface="Wingdings" pitchFamily="2" charset="2"/>
              <a:buChar char="ü"/>
            </a:pPr>
            <a:r>
              <a:rPr lang="el-GR" sz="2200" dirty="0" smtClean="0">
                <a:solidFill>
                  <a:srgbClr val="002060"/>
                </a:solidFill>
              </a:rPr>
              <a:t> </a:t>
            </a:r>
            <a:r>
              <a:rPr lang="el-GR" sz="2200" dirty="0">
                <a:solidFill>
                  <a:srgbClr val="002060"/>
                </a:solidFill>
              </a:rPr>
              <a:t> Φ</a:t>
            </a:r>
            <a:r>
              <a:rPr lang="el-GR" sz="2200" dirty="0" smtClean="0">
                <a:solidFill>
                  <a:srgbClr val="002060"/>
                </a:solidFill>
              </a:rPr>
              <a:t>οιτούν εκτός τόπου κατοικίας σε προορισμό που καλύπτουν με το δίκτυο τους η </a:t>
            </a:r>
            <a:r>
              <a:rPr lang="en-US" sz="2400" dirty="0">
                <a:solidFill>
                  <a:srgbClr val="002060"/>
                </a:solidFill>
              </a:rPr>
              <a:t>AEGEAN </a:t>
            </a:r>
            <a:r>
              <a:rPr lang="el-GR" sz="2200" dirty="0" smtClean="0">
                <a:solidFill>
                  <a:srgbClr val="002060"/>
                </a:solidFill>
              </a:rPr>
              <a:t>και η </a:t>
            </a:r>
            <a:r>
              <a:rPr lang="en-US" sz="2200" dirty="0" smtClean="0">
                <a:solidFill>
                  <a:srgbClr val="002060"/>
                </a:solidFill>
              </a:rPr>
              <a:t>Olympic Air</a:t>
            </a:r>
            <a:endParaRPr lang="el-GR" sz="22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el-GR" sz="2200" dirty="0" smtClean="0">
                <a:solidFill>
                  <a:srgbClr val="002060"/>
                </a:solidFill>
              </a:rPr>
              <a:t>  Με γενικό βαθμό πρόσβασης μεγαλύτερο από 16.000 μόρια</a:t>
            </a:r>
            <a:endParaRPr lang="el-GR" sz="1200" dirty="0" smtClean="0">
              <a:solidFill>
                <a:srgbClr val="00206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83568" y="3356992"/>
            <a:ext cx="7992888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" descr="OAlogo_slogan_jpeg.jpg"/>
          <p:cNvPicPr>
            <a:picLocks noChangeAspect="1"/>
          </p:cNvPicPr>
          <p:nvPr/>
        </p:nvPicPr>
        <p:blipFill>
          <a:blip r:embed="rId2" cstate="print"/>
          <a:srcRect r="13441" b="20679"/>
          <a:stretch>
            <a:fillRect/>
          </a:stretch>
        </p:blipFill>
        <p:spPr bwMode="auto">
          <a:xfrm>
            <a:off x="827584" y="6165304"/>
            <a:ext cx="2160240" cy="61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untitled.png"/>
          <p:cNvPicPr>
            <a:picLocks noChangeAspect="1"/>
          </p:cNvPicPr>
          <p:nvPr/>
        </p:nvPicPr>
        <p:blipFill>
          <a:blip r:embed="rId3" cstate="print"/>
          <a:srcRect b="3008"/>
          <a:stretch>
            <a:fillRect/>
          </a:stretch>
        </p:blipFill>
        <p:spPr bwMode="auto">
          <a:xfrm>
            <a:off x="6814991" y="5975108"/>
            <a:ext cx="2304256" cy="882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852936"/>
            <a:ext cx="8964488" cy="4525963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el-GR" sz="2200" dirty="0" smtClean="0">
                <a:solidFill>
                  <a:srgbClr val="002060"/>
                </a:solidFill>
              </a:rPr>
              <a:t>Αν </a:t>
            </a:r>
            <a:r>
              <a:rPr lang="el-GR" sz="2200" dirty="0">
                <a:solidFill>
                  <a:srgbClr val="002060"/>
                </a:solidFill>
              </a:rPr>
              <a:t>οι φοιτητές που πληρούν τα παραπάνω κριτήρια </a:t>
            </a:r>
            <a:r>
              <a:rPr lang="el-GR" sz="2200" b="1" dirty="0">
                <a:solidFill>
                  <a:srgbClr val="002060"/>
                </a:solidFill>
              </a:rPr>
              <a:t>υπερβαίνουν τους 100</a:t>
            </a:r>
            <a:r>
              <a:rPr lang="el-GR" sz="2200" dirty="0">
                <a:solidFill>
                  <a:srgbClr val="002060"/>
                </a:solidFill>
              </a:rPr>
              <a:t>,  </a:t>
            </a:r>
            <a:r>
              <a:rPr lang="el-GR" sz="2200" dirty="0" smtClean="0">
                <a:solidFill>
                  <a:srgbClr val="002060"/>
                </a:solidFill>
              </a:rPr>
              <a:t>για τις άγονες γραμμές, και </a:t>
            </a:r>
            <a:r>
              <a:rPr lang="el-GR" sz="2200" b="1" dirty="0" smtClean="0">
                <a:solidFill>
                  <a:srgbClr val="002060"/>
                </a:solidFill>
              </a:rPr>
              <a:t>τους 150 για την υπόλοιπη Ελλάδα</a:t>
            </a:r>
            <a:r>
              <a:rPr lang="el-GR" sz="2200" dirty="0" smtClean="0">
                <a:solidFill>
                  <a:srgbClr val="002060"/>
                </a:solidFill>
              </a:rPr>
              <a:t>, </a:t>
            </a:r>
          </a:p>
          <a:p>
            <a:pPr marL="0" lvl="0" indent="0" algn="ctr">
              <a:buNone/>
            </a:pPr>
            <a:r>
              <a:rPr lang="el-GR" sz="2200" dirty="0" smtClean="0">
                <a:solidFill>
                  <a:srgbClr val="002060"/>
                </a:solidFill>
              </a:rPr>
              <a:t>θα </a:t>
            </a:r>
            <a:r>
              <a:rPr lang="el-GR" sz="2200" b="1" dirty="0">
                <a:solidFill>
                  <a:srgbClr val="002060"/>
                </a:solidFill>
              </a:rPr>
              <a:t>συνυπολογίζεται η </a:t>
            </a:r>
            <a:r>
              <a:rPr lang="el-GR" sz="2200" b="1" dirty="0" smtClean="0">
                <a:solidFill>
                  <a:srgbClr val="002060"/>
                </a:solidFill>
              </a:rPr>
              <a:t>κοινωνικοοικονομική  </a:t>
            </a:r>
            <a:r>
              <a:rPr lang="el-GR" sz="2200" b="1" dirty="0">
                <a:solidFill>
                  <a:srgbClr val="002060"/>
                </a:solidFill>
              </a:rPr>
              <a:t>κατάσταση της οικογένειας του </a:t>
            </a:r>
            <a:r>
              <a:rPr lang="el-GR" sz="2200" b="1" dirty="0" smtClean="0">
                <a:solidFill>
                  <a:srgbClr val="002060"/>
                </a:solidFill>
              </a:rPr>
              <a:t>φοιτητή</a:t>
            </a:r>
            <a:r>
              <a:rPr lang="el-GR" sz="2200" dirty="0" smtClean="0">
                <a:solidFill>
                  <a:srgbClr val="002060"/>
                </a:solidFill>
              </a:rPr>
              <a:t>:</a:t>
            </a:r>
          </a:p>
          <a:p>
            <a:pPr marL="0" lvl="0" indent="0">
              <a:buNone/>
            </a:pPr>
            <a:endParaRPr lang="el-GR" sz="1800" dirty="0" smtClean="0">
              <a:solidFill>
                <a:srgbClr val="002060"/>
              </a:solidFill>
            </a:endParaRPr>
          </a:p>
          <a:p>
            <a:pPr marL="0" lvl="0" indent="0">
              <a:buNone/>
            </a:pPr>
            <a:endParaRPr lang="el-GR" sz="1800" dirty="0" smtClean="0">
              <a:solidFill>
                <a:srgbClr val="002060"/>
              </a:solidFill>
            </a:endParaRPr>
          </a:p>
          <a:p>
            <a:pPr lvl="0"/>
            <a:endParaRPr lang="el-GR" sz="18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l-GR" sz="18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l-GR" sz="18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l-GR" sz="18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l-GR" sz="1800" dirty="0">
              <a:solidFill>
                <a:srgbClr val="002060"/>
              </a:solidFill>
            </a:endParaRPr>
          </a:p>
          <a:p>
            <a:pPr marL="0" lvl="0" indent="0">
              <a:buNone/>
            </a:pPr>
            <a:endParaRPr lang="el-GR" sz="1800" dirty="0">
              <a:solidFill>
                <a:srgbClr val="002060"/>
              </a:solidFill>
            </a:endParaRPr>
          </a:p>
          <a:p>
            <a:pPr lvl="0"/>
            <a:endParaRPr lang="el-GR" sz="1800" dirty="0">
              <a:solidFill>
                <a:srgbClr val="002060"/>
              </a:solidFill>
            </a:endParaRPr>
          </a:p>
          <a:p>
            <a:endParaRPr lang="el-GR" sz="1800" dirty="0">
              <a:solidFill>
                <a:srgbClr val="002060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268760"/>
            <a:ext cx="9468544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l-GR" sz="4000" b="1" dirty="0">
                <a:solidFill>
                  <a:srgbClr val="002060"/>
                </a:solidFill>
              </a:rPr>
              <a:t>Στηρίζουμε αυτούς που </a:t>
            </a:r>
            <a:br>
              <a:rPr lang="el-GR" sz="4000" b="1" dirty="0">
                <a:solidFill>
                  <a:srgbClr val="002060"/>
                </a:solidFill>
              </a:rPr>
            </a:br>
            <a:r>
              <a:rPr lang="el-GR" sz="4000" b="1" dirty="0">
                <a:solidFill>
                  <a:srgbClr val="002060"/>
                </a:solidFill>
              </a:rPr>
              <a:t>μας χρειάζονται περισσότερο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82472561"/>
              </p:ext>
            </p:extLst>
          </p:nvPr>
        </p:nvGraphicFramePr>
        <p:xfrm>
          <a:off x="1835696" y="4221088"/>
          <a:ext cx="5591944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701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data:image/jpeg;base64,/9j/4AAQSkZJRgABAQAAAQABAAD/2wCEAAkGBhQGEBMIBxETFBEVFxkaGRcYFxscIBsgHBsbGBoeICIXHCYeGBomGRgbITIjJygpLCwuHiAxNTAqNSYrLCkBCQoKBQUFDQUFDSkYEhgpKSkpKSkpKSkpKSkpKSkpKSkpKSkpKSkpKSkpKSkpKSkpKSkpKSkpKSkpKSkpKSkpKf/AABEIAOoA2AMBIgACEQEDEQH/xAAcAAEAAgMBAQEAAAAAAAAAAAAABwgEBQYDAgH/xABAEAABAwIEAwUFBgQFBAMAAAABAAIDBBEFBiExBxJBEyJRYXEIFDJCgRUWI1JickOCkaFzkrHBwyQlM2NTssL/xAAUAQEAAAAAAAAAAAAAAAAAAAAA/8QAFBEBAAAAAAAAAAAAAAAAAAAAAP/aAAwDAQACEQMRAD8AjLMOaK1mIz1tTUSsqWSvbdr3Dk5XWLG2OjAWgW20Ui5L9oZ8HLSZuj526Dt4wA4bC72bO6kltj+krT+0Dlj7JxBuLQj8Oqbc/wCIyzXel28h8zzKPcIwGfHi+PConSvjYXuY3V3KCASBu6xI0FzrsguLg+NwY/EKzCZmSxn5mm/0PVp8jYrOVL8FzBU5Xl95wmaSGQaG3W3RzTo4eRBU25J9oOKu5aTNjBDJt2zASw+HMNXM9dR17oQTGi8aSrZXsbU0b2vjcLtc0ggjxBGhC9kBERAREQEREBERAREQEREBERAREQEREBERAREQcTxgyx958KmZGCZYPxo7XJuwHmAA3uwuFvGyrfkjMZyniFPirSeVjxzjxY7uvHn3SbedlcUi+hVROJGWfuliVRh7RaMu54tLDkf3mgft1b6tKCxeb+GNDntvvNQzkmIu2eKwcb2Iv8sgsBuCbbEKBs7cIK3JvNUcvvFMNe1jB7o8Xt1LPXVvmpo4HZm+8GFMppT+LSnsXftAvGfTk7vq0qQkFOsq54q8mP7XBpi1pN3RnVjvVp0vYWuLHzU75L470mYOWlxq1JOdLuP4bj5P+TbZ1h0uVl514KUWauapox7rUG554wOVx37zNATfqLHxuoFzdw6rclH/ALrDeLpNHd0Z262Babm1nAEoLeNdzDmabgr9VTMmcU63JZEVLJ2tON4ZLltuvKd4z6aeIKnrJPF+izlywc3u9SbfhSEan9Dtn/2d5IO5REQEREBERAREQEREBERAREQEREBERAREQFDntF5Y97pocwQN78LuzkOnwPPdJ62EmgH/ALCpjWBjuEMx+mmwuq+CVjmHyuNCPMGxHogrjwKzP9g4o2imdaKqHZm+3PvEfW92D96s6qUVVPLgFS6CS7J4JCLjo5jtx9Qrf5QzA3NNDT4tHb8VgLgOjho8fR4IQbhfEsQnaYpmhzSLEEXBHgQdwvtEETZ14A0+Mc1Xltwppt+zNzE4/TWPXwuP0qDcyZRqspSe7Y1A6Mn4Xbtd5tcNHf6jrZXLWLiWGRYxG6jxKJksTt2PaHA+Gh6g9eiCtWSuNlZla1NXE1VONOSR3faP0v1P0dcaWFlPOUOItHnVv/a5gJbXML+68eOnzAX3bcKN86ezw196rKD+U79hI649GPOo9HX/AHBQziGG1GW5+wro5IJ2G4BBaRY6OaeouNHDTwKC6iKuuSuP9Rg/LSZkaamEadoLCUDzvpJ9bHxJU55czZS5sj95wWdsg6jZzf3NPeb9Rr0QbdERAREQEREBERAREQEREBERAREQEREFcvaEyx9l17MZgHcqm97yewBp9Ls5T5kOW99nHM9xUZcnO340d/o2QeWvKbebiu+4t5Y+9GFTwxNvLEO2j0ubsBJA8S5nM31IVaMmZiOVK+nxaO9o3jmA6sPdePUsJt52QXJRfEUonaJYiC1wBBHUHUH+i+0BERAWsx/LVNmiL3TGYWSs6XGrfNpGrT5grZogr5nX2fZsPLqvKru3i37JxAkb6HRsg3/KdhZxUXU1VUZan7SndLT1EZt1Y5p8CND6gq6i57NuQqPOjOzxeEF4Fmyt7r2+juo8jceSCK8k+0MWctHm9lxt7xGNenxsG/Uktt07vVTThWLw45EKzC5WSxO2cw3Hp5HyOoVc868DKvLfNVYTerpx+Rv4jR5sHxW8W38bBcRgOZKnKsvvWDzPhf1sdHWvo5p7rhqdCCgueiiDJXtBQ4ly0maGCCU6dq25jPTUauj/ALjqSFLVNVMrWNqKV7XxuF2uaQQQdiCNCEHqiIgIiICIiAiIgIiICIiAiIgbqovEzLH3TxOooWC0Rd2kWlhyP1AHk03Z/KrdKIPaKyx77SxY/CO/A7kedNWPPdv1NpLAfvKDdcCsz/b2FtopXXlpT2Z2vybxGw6cvcH7CpFVX+BuZ/sDFGUkptFVDsnXNgHbxnzPN3f5yrQICIiAiIgIiIC43OfCiizpeaoj7KoP8aMAOJ/UNpNhvrbYhdkiCqOdeEtbkwumkZ29MP40YJAGvxt+KPQbnu6jUrWZTz9WZLfz4RMQy93RO70bvVt9D5ix81cEi+hUcZ24IUeZ+apw21LUHXmY27HHrzMuBc+Lbb3N0HxknjlSZlLaXFf+kqDpZ5vG4/pfpY+TgN7AlSSDfUKoObeH1Zkt1sWhPZ3sJWd6N381tD5OAPks/JfFetyXaGCTtqcfwZCSANPhPxR6eGmuxQWwRcXkvizRZz5YYn9jUn+DIQCT+g7SfTXyC7RAREQEREBERAREQEREBYWNYUzHKebDaodyVjmH+YWuPMbrNRBSivopMBqH0k92TQyFpIJFnMNrg6HcXB9Fb3JmYhmugp8WZa8jBzAdHjuvH0eCoO9obLH2bXR43AO5Uts7ewfGAPQXZy6deVx8VuPZxzPY1GXZzv8AjR/2bIP/AKG37ignNERAREQEREBERAREQedTTNrGOp6pjXscCHNcAQ4HcEHQjyUTZ09n6DE+aryw4U8pueydcxk6nTd0ep6XHQAKXUQUxzFlepypL7pjULona2J+F1urXDRw1Gx06rs8k8cKzLPLS4mTV046Pce0aP0vNyQPB1/AEKyGKYTDjURo8TiZLE7drwCPXXY+e4UMZ29nm3NWZPf5+7yH+zHn/R3+ZBJ+UeIFHnVnNhMw7QC7on917f5fmGu7bjzXRqldZRVGWp+yqmS09RGbi92OHgQd/Qj6KTsl+0DPhnLS5oYaiLbtW2EjfUaNk6flO5uUFhkWry/memzTF73gs7JW9bHVvk5p7zT6hbRAREQEREBERAREQchxXyx96sLnpoheWMdrHpc8zNSB5uZzN/mVYso4+crV1Pi8dz2TwSBuWnuvAv1LC4fVXMVR+KGWPunik9FE3lice0i2A5H6gC2wa7mZ/KgtpBO2qY2eAhzHAOaRsQRcH+i9FG/AjM/27hgoZnXlpT2Z2vyHWI6dLXYP2KSEBERAREQEREBERAREQEREGqzDlamzVH7rjUDJW9CdHN82uHeafQqDM5+z9PhXNVZZeamIa9m6wlHpazZOu3KegBViEQUroq+oy1P21G+WnnYbG12uFjqCPDTVp0PVTHkn2htqTOLPACojb5bvYOt7m7P8vVSZm7h5R51bbFYR2trNmZ3ZG7273zAXOjrjyVcuIvDz7hSiJtVDM1x0aHASNGtudlyQNPiGh8tkFqMMxSLGY21mGSslids5jgR57dR4dFlKmWXM1VOU5fe8FmdG425gNWuA6OadHDU77X0VoeGOdTnugGIzsDJWvdHIG35eZoa67b62LXNNumoQdYiIgIiICIiAok9ofLH2hRx45AO/Tu5X/seQPrZ/L/mKltYmL4YzGqeXDqsXjlY5jvRwt/VBWjghmf7vYqynlNoqkdk6505jrGfXn7v8xVolSrFMPky/UyUM92ywyFpIuNWmwI69Lg+itxkjMYzZh9Pizfiezvjwe3uvHpzA28rIN6iIgIiICIiAiIgIiICLGxHE4sIjNViMrIoxu57g0f1PVRZmn2h6bD7w5cidUv8Azuuxg36Ec79elm+qCW3O5RzO0C4LNXGvD8tXhhkNTMPkhsQN/ieTyjUW0uR4Kv8AmjiNXZvJbilQ7sz/AAmdxn+UfFtu65XnlnIFbm8g4RTudHexkd3WDWx7ztDbqBc+SDoc1cb8QzFeKkeKWE/LEe8Rpu896/7eXfZcZhmEVGYpexw2KWeVxueVpcdTu49BfcnRTnlX2doKMCbM0pnf1jjJYweXNo93qOX0UrYZhEOCxilwyGOKMfKxoaPXTc+aCC8q+zrNV2nzPMIWn+FFZz/QuN2NPpzKb8BwGHLVOzDMKZyRM2FyTc6kknUklbBEBERAREQEREBERBXf2iMs/Z9bFjkDe5UN5X2BsHxgDU7DmZy2H6XFbH2ccz9m+fLk50cO2j9RZsg33I5SBb5XKSuKeV/vZhc9HCLysHaxaXPMzWw8C5vMy/6lV7K2OuyzW0+LQ3vFIHEC2rdnt1/Mwub9UFzkXlS1Ta6NlVTODo3tDmuGxDhcEeRBXqgIiICIiAiIgLg+MOeJskUTJcKA7aZ/IHkXDO6SXWOhdpoDpve9rHvFp815VgzjTPwvFG3YdWuHxMcL2c09HC59QSDoSgqJjWYKjMUnvWMTyTP6FxvbyA2aPIALrsq8FMQzLaWeP3WE/PMCCR5M+I/XlB8Vz+c8mz5IqXYdiIuN2SAd2RvQj/cdD/VS7wb4ve+8mXMyP/F0bBM4/H0Ebyfn6Nd82x71uYOlyrwPoMu2lq2GqmHzSgcoPkz4bfu5j5qQmMEYDWAADYBfqICIiAiIgIiICIiAiIgIiICqXxWyx91cUnpYhaKQ9rH+15JsLbAODmjyCtoon9oXLH2lQx41A276Z1nf4b7A+tn8voC5Bm8Bcz/bmG/Z85vLSu5N9Sw6xny+Zn8iktVa4KZn+7mKxxSm0VT+C7XS7j+GfXnAF+gcVaVAREQEREBFHXGHiUckQNo8Kc332bUXsezZqC+x0JJFhfQ9468tlw/DfjpMycUGcZQ+GQ2bMWtaYzsObkABYfG1xve2wT6i/Gu5hduoX6g0Oc8nQZ2pnYdiIsd2SAd6N3Rw/wBx1CqhmjLM2Uap+F4o2z27Ho9p+F7T1abfQ3BsQQrmrmM/ZDhz7Te6VfdlbcxSgasd/uw2F29dNiAQHGcHOLP3ga3Acff/ANU0WjkJ/wDKB0P/ALAP8w873lpUwx3A6jKFU6gxBpjmjIIIJ16te0jcHcH/AEIU/wDCHiyM1tGDY04CtaO646CYAbj/ANgGpHXcdQAlBERAREQEREBERAREQEREBYuKYczGIJcPqxeOVjmOHk4EH0OqykQUqxjDH5fqpcPnuJIZHNvqNWmwcPI6EHwIVtch5kGbMOp8VuOdzLSeT291/oOYEjyIUNe0Tlj3Grix6AdydvI+w+dg0J/cyw/kKy/ZxzN2Es+XZjpIO2j/AHNs148yW8p/kKCekREBYWM4vHgNPJiWIO5Yomlzj/sPEk2AHUkLNVfuP2fPtCYZYw934UJDpiD8T+jPMNBuf1HxagjTNmZpM3VcuLV2jnnRt7hjRo1o8gP6m56r3zRkmqyf2LsYj5RMwPaRqNrlp8HtuLj/AFXY8DMifeOr+2a5t6amcCL/ADy6Fo8w0d4/y7glT9mjLEGb6Z+F4q27Hagj4mOGzmno4f31BuCQghrgrxW9xLMtY+/8I6QSuPwHYRuP5Pyk7bbW5Z7VO865LnyPUnD8RFwdY5AO7I3xHgfEdD9CZc4McW/fuTLWYn/i/DBK4/H4RuP5/wAp+bbe3ME0IiIOS4icPYs/U/Yy2ZUMBMUtvhP5T4sPUfUKrWJ4ZPlapdSVgfDUQuGxIIIN2uaR9CHDyKukuH4n8M48+w9rDyx1sY/Dk6Eb9m+27Cdju0m43IIYXCXii3OkQw/E3BtdG3XYdqB87QNOb8zR6jTQSKqWPZUZVquV3PBVQP8ARzXD/Uf2IPUFWY4XcTo89w9hU8rK2MfiM2Dhtzs/T4j5T5EEh3aIiAiIgIiICIiAiIgIiIOV4m5X+9uGT0LG3laO0i8edmoAvsXC7PRxVWssY47LVZBi0F7xSBxA6jZzdfFpI+queqn8XMsfdfFZoYhaKX8aP0eTceVnhwt4AILVUdW2vjZV0rg6ORrXNcNiHC4P1BXsoy4B5n+2sNOGzm8lK7k31LHd5h+neb6NCkuWUQtMkpAa0EknQADUk+Asg5TibnYZGoH1bLGof3IWnq4/MfJo73noOqqzhOFzZoqmUNLd8877XcSbk6uc46mw1cT5ErfcT87nPNc6qjJ93j7kLdfhB+Kx2c46nrblHRStwCyH9mQHMte38WcWiB+WPq7Xq8jT9IFviKCSsrZcjynSRYTQ/DG3U9XOOrnHzLiT5bdFtURBoc6ZOhzvSuw7EBY7xyAaxuto4eI8R1H9VVDMmXJ8oVT8NxJpbIw3BGzhfuvaerTb6ag2IIFzVyvELIEOfab3aezJ2XMUttWnwPiw6XHodwEHK8HuK4zM1uCY48CsaO48/wAYD/kA38Rr4qVFS3FcLnyrVOo6wOiqIXDUEggjVrmkfQgjyVjeEnE9udYRQYk4Cujb3th2oHzgeP5gNtxobAJFREQcBxU4XszzF71RhrK2Mdx2wePyO/2PQ+RKrXBPUZWqhJEXwVUD/RzXDQgg7joQdCDbUFXTUacXeFIziw4rhADa6Nu2gEzR8p8Hj5XfQ6WLQ3HDPiPHn6nu/lZVxgdrGP6c7b6lh8NeU6G+hPZql2EYvPlOqbW0RdFPE4gggixGjmuB6bggq0/D7P8ADn2n94p7MnZYSxX1afEeLD0P03CDqkREBERAREQEREBERAUVe0Hlj7UoGYxA28lK7vf4b7NdtvZ3KfIcylVY2J4ezFoZaCrF45WOY4eTgWnbY2KCr/BnM/3bxWISm0VR+C/e3eI5D9Hhov0BKknj9nz7NhGWaB34swDpiL92Po246vI1H5Qb/EFBeOYS/L9VNhlTfnhkcwmxF+U2DhfoRYjyIXzX182Yqh1VWOdNUSuFza5cTZoADR6AADwQdFwvyQc8V7aWUH3ePvzHUd0HRtxs5x03vbmI2Vso4xEBHGAGgAADYAaAei5XhpkluR6FlG4Azv78zvF5Gw/S0aD6nqV1iAiIgIiIOH4ocNI8+wdpBZlZGD2cnRw37N/i0nY/KdRuQayA1GVarTngqoH+ha4f2I/qCD1BV01HPFzheM5wnEcLaBXRjTp2rR8hO3N+Un0NgbgM/hhxKjz9ByS2ZWRAdrH0PQPZ4tJ6btOh6E9uqXYTi0+U6ptZRF0VRC4ixBBBGjmuB6bggq1HD/P0Ofab3qms2ZlhLFfVh8R4sOtj6jcFB1KIiCLOL/CYZoa7GsDaBWNHfYNO2A/5ANj12PS0CZfzBPlCqbiGGuLJYzYgg2I+Zjx1abaj6ixAIucoI9oPKdLRFmOU8jIqqV1nRf8Ay+LwBsRpcnQ6ddwlPImeYc+UorqLuyNsJYidY3f/AKadw7r5EEAqxZCzLPleuhqsL5i5z2sdGP4jXOALLdSengbIguCiIgIiICIiAiIgIiIIE9oPJTxOzMlBE50b2csxa2/K5nwvdbWxZpfYcgudQnAfh06Wb7zYvGWsj/8AAHAjmcf4lju0DY9Sbj4VPaICIiAiIgIiICIiCKeMXCgZka7HcDZ/1bR32D+MB/yAbeI08FBGWMyzZQqmYphjuV7DYtOz2/Mxw6tNvobEWIBVzVCvGbhJ71z5ly6z8TV08TR8XUyNA+bq4dd978wSbk3OEOdqVuJYcfJ7Ce9G7q0/7HqFvVTzJOdZ8jVIxDDzdp0kjJ7sjfA+B8HdD4i4Ngcf40UeG4dHjNC4SyzNPZw3HMHDftLHuBp38el73QbfiDxChyFB21RZ87weyiB1cfE/lYOp+g1VW8dx2ozfVOrsRc6SaQgAAHTXusYBsNbAD+5K/MYxiozbUmsrnOlnlcAABffRrWgbDoAFP3CXhE3KzW4xjrQ6tIu1u4hB/sZPE9Nh1JDz4R8IRloNxrH2h1WRdjDqIQf9ZPPp08UUrIgIiICIiAiIgIiICIiAiIgIiICIiAiIgIiICIiCAuNPCj7PL8yZfj/BNzPE0fAesjQPkPzD5d9r8sOQwuqXNhgaXPcQGtaCSSTYAAakk6WV33NDxyuFweiirh5gsEGM15hp4WmI/h2jaOS5c08th3bjTTog9+EvCRuUmtxfG2h1c4aN0IhB6DoZCN3dNhpcuk9EQERE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3076" name="Picture 4" descr="http://www.squareonecontracting.ca/images/mouse-pointer-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5996" y="2442525"/>
            <a:ext cx="584981" cy="63373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1484784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www.kontastousneous.gr</a:t>
            </a:r>
            <a:endParaRPr lang="el-GR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2974880"/>
            <a:ext cx="6984776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 b="1" dirty="0" smtClean="0">
                <a:solidFill>
                  <a:srgbClr val="002060"/>
                </a:solidFill>
              </a:rPr>
              <a:t>Μέσα από την ιστοσελίδα </a:t>
            </a:r>
            <a:r>
              <a:rPr lang="el-GR" sz="2400" dirty="0" smtClean="0">
                <a:solidFill>
                  <a:srgbClr val="002060"/>
                </a:solidFill>
              </a:rPr>
              <a:t>όλοι οι υποψήφιοι </a:t>
            </a:r>
            <a:endParaRPr lang="el-GR" sz="2400" dirty="0">
              <a:solidFill>
                <a:srgbClr val="002060"/>
              </a:solidFill>
            </a:endParaRPr>
          </a:p>
          <a:p>
            <a:pPr algn="ctr"/>
            <a:r>
              <a:rPr lang="el-GR" sz="2400" dirty="0" smtClean="0">
                <a:solidFill>
                  <a:srgbClr val="002060"/>
                </a:solidFill>
              </a:rPr>
              <a:t>θα υποβάλλουν </a:t>
            </a:r>
            <a:r>
              <a:rPr lang="el-GR" sz="2400" b="1" dirty="0" smtClean="0">
                <a:solidFill>
                  <a:srgbClr val="002060"/>
                </a:solidFill>
              </a:rPr>
              <a:t>τα απαραίτητα δικαιολογητικά</a:t>
            </a:r>
          </a:p>
          <a:p>
            <a:pPr algn="ctr"/>
            <a:r>
              <a:rPr lang="el-GR" sz="2400" dirty="0" smtClean="0">
                <a:solidFill>
                  <a:srgbClr val="002060"/>
                </a:solidFill>
              </a:rPr>
              <a:t>για </a:t>
            </a:r>
            <a:r>
              <a:rPr lang="el-GR" sz="2400" dirty="0">
                <a:solidFill>
                  <a:srgbClr val="002060"/>
                </a:solidFill>
              </a:rPr>
              <a:t>το ακαδημαϊκό έτος </a:t>
            </a:r>
            <a:r>
              <a:rPr lang="el-GR" sz="2400" dirty="0" smtClean="0">
                <a:solidFill>
                  <a:srgbClr val="002060"/>
                </a:solidFill>
              </a:rPr>
              <a:t>2013/2014</a:t>
            </a:r>
          </a:p>
          <a:p>
            <a:pPr algn="ctr"/>
            <a:r>
              <a:rPr lang="el-GR" sz="2400" dirty="0" smtClean="0">
                <a:solidFill>
                  <a:srgbClr val="002060"/>
                </a:solidFill>
              </a:rPr>
              <a:t>από </a:t>
            </a:r>
            <a:r>
              <a:rPr lang="el-GR" sz="2800" b="1" dirty="0" smtClean="0">
                <a:solidFill>
                  <a:srgbClr val="002060"/>
                </a:solidFill>
              </a:rPr>
              <a:t>1</a:t>
            </a:r>
            <a:r>
              <a:rPr lang="el-GR" sz="2800" b="1" baseline="30000" dirty="0" smtClean="0">
                <a:solidFill>
                  <a:srgbClr val="002060"/>
                </a:solidFill>
              </a:rPr>
              <a:t>η</a:t>
            </a:r>
            <a:r>
              <a:rPr lang="el-GR" sz="2800" b="1" dirty="0" smtClean="0">
                <a:solidFill>
                  <a:srgbClr val="002060"/>
                </a:solidFill>
              </a:rPr>
              <a:t> Απριλίου μέχρι 15 Απριλίου.</a:t>
            </a:r>
          </a:p>
          <a:p>
            <a:pPr algn="ctr"/>
            <a:endParaRPr lang="el-GR" sz="2800" b="1" dirty="0" smtClean="0">
              <a:solidFill>
                <a:srgbClr val="002060"/>
              </a:solidFill>
            </a:endParaRPr>
          </a:p>
          <a:p>
            <a:pPr algn="ctr"/>
            <a:r>
              <a:rPr lang="el-GR" sz="2800" b="1" dirty="0" smtClean="0">
                <a:solidFill>
                  <a:srgbClr val="002060"/>
                </a:solidFill>
              </a:rPr>
              <a:t>Η ανακοίνωση των δικαιούχων </a:t>
            </a:r>
          </a:p>
          <a:p>
            <a:pPr algn="ctr"/>
            <a:r>
              <a:rPr lang="el-GR" sz="2800" b="1" dirty="0" smtClean="0">
                <a:solidFill>
                  <a:srgbClr val="002060"/>
                </a:solidFill>
              </a:rPr>
              <a:t>θα γίνει στις 2 Μαΐου</a:t>
            </a:r>
          </a:p>
          <a:p>
            <a:endParaRPr lang="el-GR" dirty="0" smtClean="0">
              <a:solidFill>
                <a:srgbClr val="002060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827584" y="4797152"/>
            <a:ext cx="763284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155575" y="1401838"/>
            <a:ext cx="3888432" cy="137547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TextBox 11"/>
          <p:cNvSpPr txBox="1"/>
          <p:nvPr/>
        </p:nvSpPr>
        <p:spPr>
          <a:xfrm>
            <a:off x="350766" y="1815184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www.kontastousneous.gr</a:t>
            </a:r>
            <a:endParaRPr lang="el-G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chara.dalekou\AppData\Local\Microsoft\Windows\Temporary Internet Files\Content.Outlook\2PMYZURB\Aegean_kontastousneous_landing_page (3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6" r="17761"/>
          <a:stretch/>
        </p:blipFill>
        <p:spPr bwMode="auto">
          <a:xfrm>
            <a:off x="179512" y="1412776"/>
            <a:ext cx="4536348" cy="530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squareonecontracting.ca/images/mouse-pointer-h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1717" y="3919191"/>
            <a:ext cx="392575" cy="5887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05970" y="3127103"/>
            <a:ext cx="43204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www.kontastousneous.gr</a:t>
            </a:r>
            <a:endParaRPr lang="el-GR" sz="2800" b="1" dirty="0" smtClean="0">
              <a:solidFill>
                <a:schemeClr val="bg1"/>
              </a:solidFill>
            </a:endParaRPr>
          </a:p>
          <a:p>
            <a:endParaRPr lang="en-GB" sz="2800" b="1" dirty="0">
              <a:solidFill>
                <a:schemeClr val="bg1"/>
              </a:solidFill>
            </a:endParaRPr>
          </a:p>
          <a:p>
            <a:endParaRPr lang="en-GB" sz="2800" b="1" dirty="0" smtClean="0">
              <a:solidFill>
                <a:schemeClr val="bg1"/>
              </a:solidFill>
            </a:endParaRPr>
          </a:p>
          <a:p>
            <a:endParaRPr lang="el-GR" sz="2800" b="1" dirty="0" smtClean="0">
              <a:solidFill>
                <a:schemeClr val="bg1"/>
              </a:solidFill>
            </a:endParaRPr>
          </a:p>
          <a:p>
            <a:endParaRPr lang="el-GR" sz="2800" b="1" dirty="0">
              <a:solidFill>
                <a:schemeClr val="bg1"/>
              </a:solidFill>
            </a:endParaRPr>
          </a:p>
          <a:p>
            <a:r>
              <a:rPr lang="el-GR" sz="2800" b="1" dirty="0" smtClean="0">
                <a:solidFill>
                  <a:schemeClr val="bg1"/>
                </a:solidFill>
              </a:rPr>
              <a:t>Πληροφορίες: 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www.aegeanair.com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www.olympicair.com</a:t>
            </a:r>
          </a:p>
          <a:p>
            <a:endParaRPr lang="el-GR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75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116632"/>
            <a:ext cx="25922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421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87624" y="2276872"/>
            <a:ext cx="7200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Στην 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AEGEAN </a:t>
            </a:r>
            <a:r>
              <a:rPr lang="el-GR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εδώ και 15 χρόνια στεκόμαστε </a:t>
            </a:r>
            <a:r>
              <a:rPr lang="el-GR" sz="32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δίπλα</a:t>
            </a:r>
            <a:r>
              <a:rPr lang="el-GR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</a:t>
            </a:r>
            <a:r>
              <a:rPr lang="el-GR" sz="32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στην κοινωνία </a:t>
            </a:r>
          </a:p>
          <a:p>
            <a:pPr algn="ctr">
              <a:lnSpc>
                <a:spcPct val="150000"/>
              </a:lnSpc>
            </a:pPr>
            <a:r>
              <a:rPr lang="el-GR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με ενέργειες που στηρίζουν τους νέους αλλά και όσους μας έχουν ανάγκη  </a:t>
            </a:r>
            <a:endParaRPr lang="el-GR" sz="32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923928" y="1672347"/>
            <a:ext cx="518457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l-GR" sz="2000" dirty="0" smtClean="0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el-GR" sz="28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Στηρίζουμε τα Παιδικά Χωριά </a:t>
            </a:r>
            <a:r>
              <a:rPr lang="en-US" sz="28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SOS </a:t>
            </a:r>
            <a:r>
              <a:rPr lang="el-GR" sz="28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από το </a:t>
            </a:r>
            <a:r>
              <a:rPr lang="el-GR" sz="36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2008</a:t>
            </a:r>
            <a:endParaRPr lang="el-GR" sz="2800" b="1" dirty="0" smtClean="0">
              <a:solidFill>
                <a:srgbClr val="002060"/>
              </a:solidFill>
            </a:endParaRPr>
          </a:p>
          <a:p>
            <a:pPr algn="ctr"/>
            <a:endParaRPr lang="el-GR" sz="2000" dirty="0" smtClean="0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  <a:p>
            <a:pPr algn="ctr"/>
            <a:endParaRPr lang="el-GR" sz="2400" dirty="0" smtClean="0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el-GR" sz="2400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Με </a:t>
            </a:r>
            <a:r>
              <a:rPr lang="el-GR" sz="24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ειδικό </a:t>
            </a:r>
            <a:r>
              <a:rPr lang="el-GR" sz="2400" b="1" dirty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μηχανισμό </a:t>
            </a:r>
          </a:p>
          <a:p>
            <a:pPr algn="ctr"/>
            <a:r>
              <a:rPr lang="el-GR" sz="2400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στο </a:t>
            </a:r>
            <a:r>
              <a:rPr lang="en-US" sz="2400" dirty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website</a:t>
            </a:r>
            <a:r>
              <a:rPr lang="el-GR" sz="2400" dirty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 μας </a:t>
            </a:r>
            <a:endParaRPr lang="el-GR" sz="2400" dirty="0" smtClean="0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el-GR" sz="24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καλούμε </a:t>
            </a:r>
            <a:r>
              <a:rPr lang="el-GR" sz="2400" b="1" dirty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τους </a:t>
            </a:r>
            <a:r>
              <a:rPr lang="el-GR" sz="24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επιβάτες </a:t>
            </a:r>
            <a:r>
              <a:rPr lang="el-GR" sz="2400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μας  </a:t>
            </a:r>
            <a:endParaRPr lang="el-GR" sz="2400" dirty="0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el-GR" sz="2400" dirty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να </a:t>
            </a:r>
            <a:r>
              <a:rPr lang="el-GR" sz="2400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προσφέρουν 2 </a:t>
            </a:r>
            <a:r>
              <a:rPr lang="el-GR" sz="2400" dirty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ευρώ</a:t>
            </a:r>
          </a:p>
          <a:p>
            <a:pPr algn="ctr"/>
            <a:endParaRPr lang="el-GR" sz="2400" dirty="0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  <a:p>
            <a:pPr algn="ctr"/>
            <a:r>
              <a:rPr lang="el-GR" sz="28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Διπλασιάζουμε</a:t>
            </a:r>
            <a:r>
              <a:rPr lang="el-GR" sz="2400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 κάθε προσφορά τους </a:t>
            </a:r>
            <a:r>
              <a:rPr lang="el-GR" sz="2400" b="1" dirty="0" smtClean="0">
                <a:solidFill>
                  <a:srgbClr val="002060"/>
                </a:solidFill>
                <a:ea typeface="Segoe UI" pitchFamily="34" charset="0"/>
                <a:cs typeface="Segoe UI" pitchFamily="34" charset="0"/>
              </a:rPr>
              <a:t>με επιπλέον 2 ευρώ</a:t>
            </a:r>
            <a:endParaRPr lang="el-GR" b="1" dirty="0" smtClean="0">
              <a:solidFill>
                <a:srgbClr val="002060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944" y="1756317"/>
            <a:ext cx="3779984" cy="4681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75910" y="1146352"/>
            <a:ext cx="813690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Από το 2008 οι επιβάτες μας και εμείς </a:t>
            </a:r>
          </a:p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lang="el-GR" sz="2800" b="1" dirty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π</a:t>
            </a:r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ροσφέραμε </a:t>
            </a:r>
            <a:r>
              <a:rPr lang="el-GR" sz="2400" b="1" dirty="0" smtClean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στα Παιδικά Χωριά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SOS</a:t>
            </a:r>
            <a:r>
              <a:rPr lang="el-GR" sz="2400" b="1" dirty="0" smtClean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 </a:t>
            </a:r>
          </a:p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lang="el-GR" sz="2400" b="1" dirty="0" smtClean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 περισσότερα από</a:t>
            </a:r>
            <a:r>
              <a:rPr lang="el-GR" sz="3200" b="1" dirty="0" smtClean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 1.115.000 ευρώ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843808" y="5437217"/>
            <a:ext cx="2520280" cy="144866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5364088" y="5429558"/>
            <a:ext cx="2448272" cy="142844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0" y="5435419"/>
            <a:ext cx="2843808" cy="145046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/>
          <a:srcRect t="34482"/>
          <a:stretch>
            <a:fillRect/>
          </a:stretch>
        </p:blipFill>
        <p:spPr bwMode="auto">
          <a:xfrm>
            <a:off x="7812360" y="5429558"/>
            <a:ext cx="1578758" cy="142844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8194" y="3239105"/>
            <a:ext cx="939363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kumimoji="0" lang="el-GR" sz="2400" b="0" i="0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ea typeface="Segoe UI" pitchFamily="34" charset="0"/>
              <a:cs typeface="Segoe UI" pitchFamily="34" charset="0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914400" algn="l"/>
              </a:tabLst>
            </a:pPr>
            <a:r>
              <a:rPr lang="el-GR" sz="2400" dirty="0" smtClean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 Ολοκληρώσαμε τ</a:t>
            </a:r>
            <a:r>
              <a:rPr kumimoji="0" lang="el-GR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Segoe UI" pitchFamily="34" charset="0"/>
                <a:cs typeface="Segoe UI" pitchFamily="34" charset="0"/>
              </a:rPr>
              <a:t>ον</a:t>
            </a:r>
            <a:r>
              <a:rPr kumimoji="0" lang="el-GR" sz="2400" b="0" i="0" u="none" strike="noStrike" cap="none" normalizeH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Segoe UI" pitchFamily="34" charset="0"/>
                <a:cs typeface="Segoe UI" pitchFamily="34" charset="0"/>
              </a:rPr>
              <a:t> </a:t>
            </a:r>
            <a:r>
              <a:rPr lang="el-GR" sz="2400" b="1" dirty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Ξ</a:t>
            </a:r>
            <a:r>
              <a:rPr kumimoji="0" lang="el-GR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Segoe UI" pitchFamily="34" charset="0"/>
                <a:cs typeface="Segoe UI" pitchFamily="34" charset="0"/>
              </a:rPr>
              <a:t>ενώνα ΕΛΙΖΑ</a:t>
            </a:r>
            <a:r>
              <a:rPr kumimoji="0" lang="el-GR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Segoe UI" pitchFamily="34" charset="0"/>
                <a:cs typeface="Segoe UI" pitchFamily="34" charset="0"/>
              </a:rPr>
              <a:t>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914400" algn="l"/>
              </a:tabLst>
            </a:pPr>
            <a:r>
              <a:rPr lang="el-GR" sz="2400" dirty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Κ</a:t>
            </a:r>
            <a:r>
              <a:rPr kumimoji="0" lang="el-GR" sz="240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Segoe UI" pitchFamily="34" charset="0"/>
                <a:cs typeface="Segoe UI" pitchFamily="34" charset="0"/>
              </a:rPr>
              <a:t>ατασκευάσαμε ένα Νέο σπίτι  </a:t>
            </a:r>
            <a:r>
              <a:rPr kumimoji="0" lang="el-GR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Segoe UI" pitchFamily="34" charset="0"/>
                <a:cs typeface="Segoe UI" pitchFamily="34" charset="0"/>
              </a:rPr>
              <a:t>στο Παιδικό Χωριό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Segoe UI" pitchFamily="34" charset="0"/>
                <a:cs typeface="Segoe UI" pitchFamily="34" charset="0"/>
              </a:rPr>
              <a:t>SOS</a:t>
            </a:r>
            <a:r>
              <a:rPr kumimoji="0" lang="el-GR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Segoe UI" pitchFamily="34" charset="0"/>
                <a:cs typeface="Segoe UI" pitchFamily="34" charset="0"/>
              </a:rPr>
              <a:t> Θράκης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endParaRPr lang="el-GR" sz="2800" b="1" dirty="0" smtClean="0">
              <a:solidFill>
                <a:schemeClr val="accent1">
                  <a:lumMod val="50000"/>
                </a:schemeClr>
              </a:solidFill>
              <a:ea typeface="Segoe UI" pitchFamily="34" charset="0"/>
              <a:cs typeface="Segoe U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r>
              <a:rPr lang="el-GR" sz="2800" b="1" dirty="0" smtClean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…Και συνεχίζουμε να στηρίζουμε το έργο τους </a:t>
            </a:r>
            <a:endParaRPr kumimoji="0" lang="el-GR" sz="2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Striped Right Arrow 1"/>
          <p:cNvSpPr/>
          <p:nvPr/>
        </p:nvSpPr>
        <p:spPr>
          <a:xfrm rot="5400000">
            <a:off x="4508366" y="3185162"/>
            <a:ext cx="432048" cy="519030"/>
          </a:xfrm>
          <a:prstGeom prst="striped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44008" y="1628800"/>
            <a:ext cx="4355976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l-GR" sz="2400" b="1" dirty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Το </a:t>
            </a:r>
            <a:r>
              <a:rPr lang="el-GR" sz="3600" b="1" dirty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2009 </a:t>
            </a:r>
            <a:r>
              <a:rPr lang="el-GR" sz="2400" b="1" dirty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εγκαινιάσαμε την πρωτοβουλία </a:t>
            </a:r>
          </a:p>
          <a:p>
            <a:pPr algn="ctr">
              <a:lnSpc>
                <a:spcPct val="150000"/>
              </a:lnSpc>
            </a:pPr>
            <a:r>
              <a:rPr lang="el-GR" sz="3200" b="1" dirty="0">
                <a:solidFill>
                  <a:schemeClr val="accent1">
                    <a:lumMod val="50000"/>
                  </a:schemeClr>
                </a:solidFill>
                <a:ea typeface="Segoe UI" pitchFamily="34" charset="0"/>
                <a:cs typeface="Segoe UI" pitchFamily="34" charset="0"/>
              </a:rPr>
              <a:t>κοντά στους νέους </a:t>
            </a:r>
          </a:p>
          <a:p>
            <a:pPr algn="ctr">
              <a:lnSpc>
                <a:spcPct val="150000"/>
              </a:lnSpc>
            </a:pPr>
            <a:endParaRPr lang="el-GR" sz="1200" b="1" dirty="0"/>
          </a:p>
          <a:p>
            <a:pPr algn="ctr">
              <a:lnSpc>
                <a:spcPct val="150000"/>
              </a:lnSpc>
            </a:pPr>
            <a:r>
              <a:rPr lang="el-GR" sz="2000" dirty="0" smtClean="0">
                <a:solidFill>
                  <a:schemeClr val="tx2">
                    <a:lumMod val="75000"/>
                  </a:schemeClr>
                </a:solidFill>
              </a:rPr>
              <a:t>Δώσαμε την ευκαιρία σε</a:t>
            </a:r>
          </a:p>
          <a:p>
            <a:pPr algn="ctr">
              <a:lnSpc>
                <a:spcPct val="150000"/>
              </a:lnSpc>
            </a:pPr>
            <a:r>
              <a:rPr lang="el-GR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l-GR" sz="2400" b="1" dirty="0" smtClean="0">
                <a:solidFill>
                  <a:schemeClr val="tx2">
                    <a:lumMod val="75000"/>
                  </a:schemeClr>
                </a:solidFill>
              </a:rPr>
              <a:t>χιλιάδες μαθητές της νησιωτικής Ελλάδας</a:t>
            </a:r>
          </a:p>
          <a:p>
            <a:pPr algn="ctr">
              <a:lnSpc>
                <a:spcPct val="150000"/>
              </a:lnSpc>
            </a:pPr>
            <a:r>
              <a:rPr lang="el-GR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l-GR" sz="2000" dirty="0" smtClean="0">
                <a:solidFill>
                  <a:schemeClr val="tx2">
                    <a:lumMod val="75000"/>
                  </a:schemeClr>
                </a:solidFill>
              </a:rPr>
              <a:t>να </a:t>
            </a:r>
            <a:r>
              <a:rPr lang="el-GR" sz="2000" dirty="0">
                <a:solidFill>
                  <a:schemeClr val="tx2">
                    <a:lumMod val="75000"/>
                  </a:schemeClr>
                </a:solidFill>
              </a:rPr>
              <a:t>γνωρίσουν </a:t>
            </a:r>
            <a:r>
              <a:rPr lang="el-GR" sz="2000" dirty="0" smtClean="0">
                <a:solidFill>
                  <a:schemeClr val="tx2">
                    <a:lumMod val="75000"/>
                  </a:schemeClr>
                </a:solidFill>
              </a:rPr>
              <a:t>από </a:t>
            </a:r>
            <a:r>
              <a:rPr lang="el-GR" sz="2000" dirty="0">
                <a:solidFill>
                  <a:schemeClr val="tx2">
                    <a:lumMod val="75000"/>
                  </a:schemeClr>
                </a:solidFill>
              </a:rPr>
              <a:t>κοντά το </a:t>
            </a:r>
            <a:r>
              <a:rPr lang="el-GR" sz="2000" dirty="0" smtClean="0">
                <a:solidFill>
                  <a:schemeClr val="tx2">
                    <a:lumMod val="75000"/>
                  </a:schemeClr>
                </a:solidFill>
              </a:rPr>
              <a:t>σύγχρονο</a:t>
            </a:r>
          </a:p>
          <a:p>
            <a:pPr algn="ctr">
              <a:lnSpc>
                <a:spcPct val="150000"/>
              </a:lnSpc>
            </a:pPr>
            <a:r>
              <a:rPr lang="el-GR" sz="2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l-GR" sz="2200" b="1" dirty="0">
                <a:solidFill>
                  <a:schemeClr val="tx2">
                    <a:lumMod val="75000"/>
                  </a:schemeClr>
                </a:solidFill>
              </a:rPr>
              <a:t>Μουσείο της </a:t>
            </a:r>
            <a:r>
              <a:rPr lang="el-GR" sz="2200" b="1" dirty="0" smtClean="0">
                <a:solidFill>
                  <a:schemeClr val="tx2">
                    <a:lumMod val="75000"/>
                  </a:schemeClr>
                </a:solidFill>
              </a:rPr>
              <a:t>Ακρόπολης</a:t>
            </a:r>
            <a:endParaRPr lang="el-GR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3817798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18488"/>
            <a:ext cx="4355975" cy="293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933056"/>
            <a:ext cx="4924484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7504" y="1434549"/>
            <a:ext cx="460851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800" b="1" dirty="0" smtClean="0">
                <a:solidFill>
                  <a:srgbClr val="002060"/>
                </a:solidFill>
              </a:rPr>
              <a:t>Περισσότεροι από 7.500  </a:t>
            </a:r>
          </a:p>
          <a:p>
            <a:pPr algn="ctr"/>
            <a:r>
              <a:rPr lang="el-GR" sz="2800" b="1" dirty="0">
                <a:solidFill>
                  <a:srgbClr val="002060"/>
                </a:solidFill>
              </a:rPr>
              <a:t>μαθητές</a:t>
            </a:r>
            <a:r>
              <a:rPr lang="el-GR" sz="2400" b="1" dirty="0" smtClean="0">
                <a:solidFill>
                  <a:srgbClr val="002060"/>
                </a:solidFill>
              </a:rPr>
              <a:t> </a:t>
            </a:r>
            <a:r>
              <a:rPr lang="el-GR" sz="2400" dirty="0" smtClean="0">
                <a:solidFill>
                  <a:srgbClr val="002060"/>
                </a:solidFill>
              </a:rPr>
              <a:t>Γ’ γυμνασίου </a:t>
            </a:r>
          </a:p>
          <a:p>
            <a:pPr algn="ctr"/>
            <a:r>
              <a:rPr lang="el-GR" sz="2400" b="1" dirty="0" smtClean="0">
                <a:solidFill>
                  <a:srgbClr val="002060"/>
                </a:solidFill>
              </a:rPr>
              <a:t>από τη νησιωτική Ελλάδα</a:t>
            </a:r>
            <a:r>
              <a:rPr lang="el-GR" sz="2400" dirty="0" smtClean="0">
                <a:solidFill>
                  <a:srgbClr val="002060"/>
                </a:solidFill>
              </a:rPr>
              <a:t> επισκέφθηκαν </a:t>
            </a:r>
          </a:p>
          <a:p>
            <a:pPr algn="ctr"/>
            <a:r>
              <a:rPr lang="el-GR" sz="2400" dirty="0" smtClean="0">
                <a:solidFill>
                  <a:srgbClr val="002060"/>
                </a:solidFill>
              </a:rPr>
              <a:t>το Νέο Μουσείο της Ακρόπολης </a:t>
            </a:r>
          </a:p>
          <a:p>
            <a:pPr algn="ctr"/>
            <a:r>
              <a:rPr lang="el-GR" sz="2400" dirty="0" smtClean="0">
                <a:solidFill>
                  <a:srgbClr val="002060"/>
                </a:solidFill>
              </a:rPr>
              <a:t>τη </a:t>
            </a:r>
            <a:r>
              <a:rPr lang="el-GR" sz="2400" dirty="0">
                <a:solidFill>
                  <a:srgbClr val="002060"/>
                </a:solidFill>
              </a:rPr>
              <a:t>σχολική χρονιά </a:t>
            </a:r>
            <a:r>
              <a:rPr lang="el-GR" sz="2400" dirty="0" smtClean="0">
                <a:solidFill>
                  <a:srgbClr val="002060"/>
                </a:solidFill>
              </a:rPr>
              <a:t>2009 </a:t>
            </a:r>
            <a:r>
              <a:rPr lang="el-GR" sz="2400" dirty="0">
                <a:solidFill>
                  <a:srgbClr val="002060"/>
                </a:solidFill>
              </a:rPr>
              <a:t>– 2010</a:t>
            </a:r>
          </a:p>
          <a:p>
            <a:pPr algn="ctr"/>
            <a:endParaRPr lang="el-GR" sz="2400" dirty="0">
              <a:solidFill>
                <a:srgbClr val="002060"/>
              </a:solidFill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268760"/>
            <a:ext cx="4392488" cy="2584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tatic.guim.co.uk/sys-images/Books/Pix/pictures/2008/11/11/stack460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1117666"/>
            <a:ext cx="9396536" cy="5740334"/>
          </a:xfrm>
          <a:prstGeom prst="rect">
            <a:avLst/>
          </a:prstGeom>
          <a:noFill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l-GR" sz="3600" dirty="0" smtClean="0"/>
              <a:t/>
            </a:r>
            <a:br>
              <a:rPr lang="el-GR" sz="3600" dirty="0" smtClean="0"/>
            </a:br>
            <a:endParaRPr lang="el-GR" sz="3600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515673504"/>
              </p:ext>
            </p:extLst>
          </p:nvPr>
        </p:nvGraphicFramePr>
        <p:xfrm>
          <a:off x="971600" y="1412776"/>
          <a:ext cx="7704856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1043608" y="2494637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3400" b="1" dirty="0" smtClean="0">
                <a:solidFill>
                  <a:srgbClr val="002060"/>
                </a:solidFill>
              </a:rPr>
              <a:t>2014:</a:t>
            </a:r>
            <a:r>
              <a:rPr lang="el-GR" sz="3400" b="1" dirty="0">
                <a:solidFill>
                  <a:srgbClr val="002060"/>
                </a:solidFill>
              </a:rPr>
              <a:t> </a:t>
            </a:r>
            <a:r>
              <a:rPr lang="el-GR" sz="3400" b="1" dirty="0" smtClean="0">
                <a:solidFill>
                  <a:srgbClr val="002060"/>
                </a:solidFill>
              </a:rPr>
              <a:t> </a:t>
            </a:r>
            <a:r>
              <a:rPr lang="el-GR" sz="3600" b="1" dirty="0" smtClean="0">
                <a:solidFill>
                  <a:srgbClr val="002060"/>
                </a:solidFill>
              </a:rPr>
              <a:t>το επόμενο βήμα</a:t>
            </a:r>
            <a:endParaRPr lang="el-GR" sz="3200" b="1" dirty="0">
              <a:solidFill>
                <a:srgbClr val="00206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83499" y="5373216"/>
            <a:ext cx="6336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000" dirty="0" smtClean="0">
                <a:solidFill>
                  <a:srgbClr val="002060"/>
                </a:solidFill>
              </a:rPr>
              <a:t>Υπό την Αιγίδα του Υπουργείου Παιδείας και Θρησκευμάτων</a:t>
            </a:r>
            <a:endParaRPr lang="el-GR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5364088" y="1196752"/>
            <a:ext cx="4032448" cy="56612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noFill/>
            </a:endParaRPr>
          </a:p>
        </p:txBody>
      </p:sp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1268760"/>
            <a:ext cx="5285308" cy="524755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068960"/>
            <a:ext cx="342900" cy="3238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772816"/>
            <a:ext cx="341312" cy="32226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508104" y="1087190"/>
            <a:ext cx="3816424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l-GR" sz="3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l-GR" sz="3000" dirty="0" smtClean="0">
                <a:solidFill>
                  <a:schemeClr val="bg1"/>
                </a:solidFill>
                <a:ea typeface="Calibri" pitchFamily="34" charset="0"/>
                <a:cs typeface="Calibri" pitchFamily="34" charset="0"/>
              </a:rPr>
              <a:t>Σ</a:t>
            </a:r>
            <a:r>
              <a:rPr kumimoji="0" lang="el-GR" sz="3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Calibri" pitchFamily="34" charset="0"/>
              </a:rPr>
              <a:t>τηρίζουμε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3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Calibri" pitchFamily="34" charset="0"/>
              </a:rPr>
              <a:t> </a:t>
            </a:r>
            <a:r>
              <a:rPr kumimoji="0" lang="el-GR" sz="3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φοιτητές</a:t>
            </a:r>
            <a:r>
              <a:rPr kumimoji="0" lang="el-GR" sz="3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Calibri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3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Calibri" pitchFamily="34" charset="0"/>
              </a:rPr>
              <a:t>που σπουδάζουν </a:t>
            </a:r>
            <a:r>
              <a:rPr kumimoji="0" lang="el-GR" sz="3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μακριά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3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από τον τόπο</a:t>
            </a:r>
            <a:r>
              <a:rPr kumimoji="0" lang="el-GR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Calibri" pitchFamily="34" charset="0"/>
              </a:rPr>
              <a:t> </a:t>
            </a:r>
            <a:r>
              <a:rPr kumimoji="0" lang="el-GR" sz="3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τους</a:t>
            </a:r>
            <a:r>
              <a:rPr kumimoji="0" lang="el-GR" sz="3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Calibri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3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Calibri" pitchFamily="34" charset="0"/>
              </a:rPr>
              <a:t>και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3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Calibri" pitchFamily="34" charset="0"/>
              </a:rPr>
              <a:t>προέρχονται από </a:t>
            </a:r>
            <a:r>
              <a:rPr kumimoji="0" lang="el-GR" sz="3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Calibri" pitchFamily="34" charset="0"/>
                <a:cs typeface="Calibri" pitchFamily="34" charset="0"/>
              </a:rPr>
              <a:t>οικογένειες με περιορισμένο εισόδημα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l-GR" sz="3000" b="1" dirty="0">
              <a:solidFill>
                <a:srgbClr val="002060"/>
              </a:solidFill>
              <a:ea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Calibri" pitchFamily="34" charset="0"/>
              </a:rPr>
              <a:t> </a:t>
            </a:r>
            <a:endParaRPr kumimoji="0" lang="el-GR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163574">
            <a:off x="3152401" y="2009402"/>
            <a:ext cx="454389" cy="45438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647462">
            <a:off x="3848262" y="4818385"/>
            <a:ext cx="454389" cy="45438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131077">
            <a:off x="2306939" y="3165615"/>
            <a:ext cx="454389" cy="45438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163574">
            <a:off x="866486" y="3438089"/>
            <a:ext cx="454389" cy="45438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2954" y="3892538"/>
            <a:ext cx="341312" cy="32226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2789" y="2556361"/>
            <a:ext cx="341312" cy="32226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9175" y="6021288"/>
            <a:ext cx="341312" cy="32226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2" y="2664281"/>
            <a:ext cx="341312" cy="32226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3445" y="4778573"/>
            <a:ext cx="341312" cy="32226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432713">
            <a:off x="3243169" y="3448306"/>
            <a:ext cx="454389" cy="45438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773380">
            <a:off x="2895239" y="5238687"/>
            <a:ext cx="454389" cy="45438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sideBlu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399"/>
            <a:ext cx="9396535" cy="6858000"/>
          </a:xfrm>
          <a:prstGeom prst="rect">
            <a:avLst/>
          </a:prstGeom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79512" y="181664"/>
            <a:ext cx="9217024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l-GR" sz="4000" b="1" dirty="0" smtClean="0">
              <a:latin typeface="+mj-lt"/>
              <a:ea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l-GR" sz="3200" dirty="0" smtClean="0">
              <a:solidFill>
                <a:schemeClr val="bg1"/>
              </a:solidFill>
              <a:latin typeface="+mj-lt"/>
              <a:ea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l-GR" sz="3800" dirty="0">
                <a:solidFill>
                  <a:schemeClr val="bg1"/>
                </a:solidFill>
                <a:latin typeface="+mj-lt"/>
                <a:ea typeface="Calibri" pitchFamily="34" charset="0"/>
                <a:cs typeface="Calibri" pitchFamily="34" charset="0"/>
              </a:rPr>
              <a:t>Προσφέρουμε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l-GR" sz="3800" dirty="0">
                <a:solidFill>
                  <a:schemeClr val="bg1"/>
                </a:solidFill>
                <a:latin typeface="+mj-lt"/>
                <a:ea typeface="Calibri" pitchFamily="34" charset="0"/>
                <a:cs typeface="Calibri" pitchFamily="34" charset="0"/>
              </a:rPr>
              <a:t>περισσότερα</a:t>
            </a:r>
            <a:r>
              <a:rPr lang="el-GR" sz="4800" b="1" dirty="0" smtClean="0">
                <a:solidFill>
                  <a:schemeClr val="bg1"/>
                </a:solidFill>
                <a:latin typeface="+mj-lt"/>
                <a:ea typeface="Calibri" pitchFamily="34" charset="0"/>
                <a:cs typeface="Calibri" pitchFamily="34" charset="0"/>
              </a:rPr>
              <a:t> </a:t>
            </a:r>
            <a:r>
              <a:rPr lang="el-GR" sz="3800" dirty="0">
                <a:solidFill>
                  <a:schemeClr val="bg1"/>
                </a:solidFill>
                <a:latin typeface="+mj-lt"/>
                <a:ea typeface="Calibri" pitchFamily="34" charset="0"/>
                <a:cs typeface="Calibri" pitchFamily="34" charset="0"/>
              </a:rPr>
              <a:t>από</a:t>
            </a:r>
            <a:r>
              <a:rPr lang="el-GR" sz="4800" b="1" dirty="0" smtClean="0">
                <a:solidFill>
                  <a:schemeClr val="bg1"/>
                </a:solidFill>
                <a:latin typeface="+mj-lt"/>
                <a:ea typeface="Calibri" pitchFamily="34" charset="0"/>
                <a:cs typeface="Calibri" pitchFamily="34" charset="0"/>
              </a:rPr>
              <a:t> 18.000</a:t>
            </a:r>
            <a:r>
              <a:rPr lang="el-GR" sz="3800" dirty="0" smtClean="0">
                <a:solidFill>
                  <a:schemeClr val="bg1"/>
                </a:solidFill>
                <a:latin typeface="+mj-lt"/>
                <a:ea typeface="Calibri" pitchFamily="34" charset="0"/>
                <a:cs typeface="Calibri" pitchFamily="34" charset="0"/>
              </a:rPr>
              <a:t> εισιτήρια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l-GR" sz="3800" dirty="0" smtClean="0">
                <a:solidFill>
                  <a:schemeClr val="bg1"/>
                </a:solidFill>
                <a:latin typeface="+mj-lt"/>
                <a:ea typeface="Calibri" pitchFamily="34" charset="0"/>
                <a:cs typeface="Calibri" pitchFamily="34" charset="0"/>
              </a:rPr>
              <a:t>σε </a:t>
            </a:r>
            <a:r>
              <a:rPr lang="el-GR" sz="4800" b="1" dirty="0">
                <a:solidFill>
                  <a:schemeClr val="bg1"/>
                </a:solidFill>
                <a:latin typeface="+mj-lt"/>
                <a:ea typeface="Calibri" pitchFamily="34" charset="0"/>
                <a:cs typeface="Calibri" pitchFamily="34" charset="0"/>
              </a:rPr>
              <a:t>500</a:t>
            </a:r>
            <a:r>
              <a:rPr lang="el-GR" sz="3800" dirty="0" smtClean="0">
                <a:solidFill>
                  <a:schemeClr val="bg1"/>
                </a:solidFill>
                <a:latin typeface="+mj-lt"/>
                <a:ea typeface="Calibri" pitchFamily="34" charset="0"/>
                <a:cs typeface="Calibri" pitchFamily="34" charset="0"/>
              </a:rPr>
              <a:t> φοιτητές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l-GR" sz="3800" dirty="0" smtClean="0">
                <a:solidFill>
                  <a:schemeClr val="bg1"/>
                </a:solidFill>
                <a:latin typeface="+mj-lt"/>
                <a:ea typeface="Calibri" pitchFamily="34" charset="0"/>
                <a:cs typeface="Calibri" pitchFamily="34" charset="0"/>
              </a:rPr>
              <a:t>των ελληνικών ΑΕΙ </a:t>
            </a:r>
            <a:endParaRPr lang="el-GR" sz="3800" dirty="0">
              <a:solidFill>
                <a:schemeClr val="bg1"/>
              </a:solidFill>
              <a:latin typeface="+mj-lt"/>
              <a:ea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l-GR" sz="3800" dirty="0" smtClean="0">
                <a:solidFill>
                  <a:schemeClr val="bg1"/>
                </a:solidFill>
                <a:latin typeface="+mj-lt"/>
                <a:ea typeface="Calibri" pitchFamily="34" charset="0"/>
                <a:cs typeface="Calibri" pitchFamily="34" charset="0"/>
              </a:rPr>
              <a:t>για όλη τη διάρκεια των σπουδών τους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l-G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4653136"/>
            <a:ext cx="9396536" cy="2204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i="1" dirty="0"/>
          </a:p>
        </p:txBody>
      </p:sp>
      <p:sp>
        <p:nvSpPr>
          <p:cNvPr id="6" name="Rectangle 5"/>
          <p:cNvSpPr/>
          <p:nvPr/>
        </p:nvSpPr>
        <p:spPr>
          <a:xfrm>
            <a:off x="1198585" y="5232102"/>
            <a:ext cx="74168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800" b="1" dirty="0" smtClean="0">
                <a:solidFill>
                  <a:srgbClr val="002060"/>
                </a:solidFill>
              </a:rPr>
              <a:t>Απευθυνόμαστε σε </a:t>
            </a:r>
            <a:r>
              <a:rPr lang="el-GR" sz="3600" b="1" dirty="0" smtClean="0">
                <a:solidFill>
                  <a:srgbClr val="002060"/>
                </a:solidFill>
              </a:rPr>
              <a:t>όλους</a:t>
            </a:r>
            <a:r>
              <a:rPr lang="el-GR" sz="32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el-GR" sz="2800" b="1" dirty="0" smtClean="0">
                <a:solidFill>
                  <a:srgbClr val="002060"/>
                </a:solidFill>
              </a:rPr>
              <a:t>τους νεοεισαχθέντες φοιτητές</a:t>
            </a:r>
            <a:endParaRPr lang="el-GR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399</Words>
  <Application>Microsoft Office PowerPoint</Application>
  <PresentationFormat>On-screen Show (4:3)</PresentationFormat>
  <Paragraphs>114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Office Theme</vt:lpstr>
      <vt:lpstr>3_Office Theme</vt:lpstr>
      <vt:lpstr>2_Office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Αγκαλιάζουμε τις άγονες γραμμές Αστυπάλαια, Ζάκυνθος, Ικαρία, Κάλυμνος, Κάρπαθος, Καστελόριζο, Κάσος, Κύθηρα, Λέρος, Μήλος, Νάξος, Πάρος, Σκιάθος, Σκύρος, Σύρος  </vt:lpstr>
      <vt:lpstr>Στηρίζουμε όλη την Ελλάδα</vt:lpstr>
      <vt:lpstr>Στηρίζουμε αυτούς που  μας χρειάζονται περισσότερο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rs</dc:creator>
  <cp:lastModifiedBy>Saloutsi Roula</cp:lastModifiedBy>
  <cp:revision>88</cp:revision>
  <dcterms:created xsi:type="dcterms:W3CDTF">2014-03-17T17:12:57Z</dcterms:created>
  <dcterms:modified xsi:type="dcterms:W3CDTF">2014-03-20T14:02:02Z</dcterms:modified>
</cp:coreProperties>
</file>